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315" r:id="rId3"/>
    <p:sldId id="257" r:id="rId4"/>
    <p:sldId id="312" r:id="rId5"/>
    <p:sldId id="313" r:id="rId6"/>
    <p:sldId id="314" r:id="rId7"/>
    <p:sldId id="258" r:id="rId8"/>
    <p:sldId id="260" r:id="rId9"/>
    <p:sldId id="261" r:id="rId10"/>
    <p:sldId id="262" r:id="rId11"/>
    <p:sldId id="263" r:id="rId12"/>
    <p:sldId id="264" r:id="rId13"/>
    <p:sldId id="266" r:id="rId14"/>
    <p:sldId id="267" r:id="rId15"/>
    <p:sldId id="268" r:id="rId16"/>
    <p:sldId id="269" r:id="rId17"/>
    <p:sldId id="282" r:id="rId18"/>
    <p:sldId id="274" r:id="rId19"/>
    <p:sldId id="275" r:id="rId20"/>
    <p:sldId id="278" r:id="rId21"/>
    <p:sldId id="279" r:id="rId22"/>
    <p:sldId id="280" r:id="rId23"/>
    <p:sldId id="283" r:id="rId24"/>
    <p:sldId id="281" r:id="rId25"/>
    <p:sldId id="284" r:id="rId26"/>
    <p:sldId id="285" r:id="rId27"/>
    <p:sldId id="286" r:id="rId28"/>
    <p:sldId id="287" r:id="rId29"/>
    <p:sldId id="288" r:id="rId30"/>
    <p:sldId id="289"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10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1EDDB5-51D8-4944-8A64-495D4732CFD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76159DC-D32C-4775-BD85-38BA5A066531}">
      <dgm:prSet/>
      <dgm:spPr/>
      <dgm:t>
        <a:bodyPr/>
        <a:lstStyle/>
        <a:p>
          <a:r>
            <a:rPr lang="en-US" b="1"/>
            <a:t>Shotgun Surgery:</a:t>
          </a:r>
          <a:endParaRPr lang="en-US"/>
        </a:p>
      </dgm:t>
    </dgm:pt>
    <dgm:pt modelId="{3BD7C5F5-7594-4696-8186-6CB6A9020387}" type="parTrans" cxnId="{4473EF95-9EAA-428B-89A6-D3C1441D5BFC}">
      <dgm:prSet/>
      <dgm:spPr/>
      <dgm:t>
        <a:bodyPr/>
        <a:lstStyle/>
        <a:p>
          <a:endParaRPr lang="en-US"/>
        </a:p>
      </dgm:t>
    </dgm:pt>
    <dgm:pt modelId="{51B73764-A5FE-482D-AFAE-E40DC5BD188C}" type="sibTrans" cxnId="{4473EF95-9EAA-428B-89A6-D3C1441D5BFC}">
      <dgm:prSet/>
      <dgm:spPr/>
      <dgm:t>
        <a:bodyPr/>
        <a:lstStyle/>
        <a:p>
          <a:endParaRPr lang="en-US"/>
        </a:p>
      </dgm:t>
    </dgm:pt>
    <dgm:pt modelId="{8B81999A-552E-42A9-853E-D4F582C9CD7B}">
      <dgm:prSet/>
      <dgm:spPr/>
      <dgm:t>
        <a:bodyPr/>
        <a:lstStyle/>
        <a:p>
          <a:r>
            <a:rPr lang="en-US"/>
            <a:t>Description: A small change in one part of the codebase requires changes in many other parts.</a:t>
          </a:r>
        </a:p>
      </dgm:t>
    </dgm:pt>
    <dgm:pt modelId="{00D19AF8-E1D8-4A3F-91F2-6EBF8C3A6F27}" type="parTrans" cxnId="{9E2B97CD-20FC-4FEE-A56D-029DF14C9F68}">
      <dgm:prSet/>
      <dgm:spPr/>
      <dgm:t>
        <a:bodyPr/>
        <a:lstStyle/>
        <a:p>
          <a:endParaRPr lang="en-US"/>
        </a:p>
      </dgm:t>
    </dgm:pt>
    <dgm:pt modelId="{14DCBCFA-AC26-4DFA-9D71-D02CCE18E568}" type="sibTrans" cxnId="{9E2B97CD-20FC-4FEE-A56D-029DF14C9F68}">
      <dgm:prSet/>
      <dgm:spPr/>
      <dgm:t>
        <a:bodyPr/>
        <a:lstStyle/>
        <a:p>
          <a:endParaRPr lang="en-US"/>
        </a:p>
      </dgm:t>
    </dgm:pt>
    <dgm:pt modelId="{C29B873A-EB2D-485B-9128-D0B2B90D3E3B}">
      <dgm:prSet/>
      <dgm:spPr/>
      <dgm:t>
        <a:bodyPr/>
        <a:lstStyle/>
        <a:p>
          <a:r>
            <a:rPr lang="en-US"/>
            <a:t>Impact: High maintenance overhead and increased risk of introducing bugs.</a:t>
          </a:r>
        </a:p>
      </dgm:t>
    </dgm:pt>
    <dgm:pt modelId="{F3B1933D-7473-41B3-AC27-5969F597DE35}" type="parTrans" cxnId="{2DCED434-9E1F-4EDC-86A0-B718D8A113CA}">
      <dgm:prSet/>
      <dgm:spPr/>
      <dgm:t>
        <a:bodyPr/>
        <a:lstStyle/>
        <a:p>
          <a:endParaRPr lang="en-US"/>
        </a:p>
      </dgm:t>
    </dgm:pt>
    <dgm:pt modelId="{456D26FC-F4BC-486B-8AAB-59F766EEB110}" type="sibTrans" cxnId="{2DCED434-9E1F-4EDC-86A0-B718D8A113CA}">
      <dgm:prSet/>
      <dgm:spPr/>
      <dgm:t>
        <a:bodyPr/>
        <a:lstStyle/>
        <a:p>
          <a:endParaRPr lang="en-US"/>
        </a:p>
      </dgm:t>
    </dgm:pt>
    <dgm:pt modelId="{D00C3814-10D3-438F-A209-20EFB13040FF}">
      <dgm:prSet/>
      <dgm:spPr/>
      <dgm:t>
        <a:bodyPr/>
        <a:lstStyle/>
        <a:p>
          <a:r>
            <a:rPr lang="en-US" b="1"/>
            <a:t>Comments:</a:t>
          </a:r>
          <a:endParaRPr lang="en-US"/>
        </a:p>
      </dgm:t>
    </dgm:pt>
    <dgm:pt modelId="{CFEED1A2-26D9-40CE-AA50-A330A41A110E}" type="parTrans" cxnId="{4FB9B1DB-1B6B-414E-B41C-D2DE28B27487}">
      <dgm:prSet/>
      <dgm:spPr/>
      <dgm:t>
        <a:bodyPr/>
        <a:lstStyle/>
        <a:p>
          <a:endParaRPr lang="en-US"/>
        </a:p>
      </dgm:t>
    </dgm:pt>
    <dgm:pt modelId="{80151D8E-ACE9-4FBF-B08D-25612A81C957}" type="sibTrans" cxnId="{4FB9B1DB-1B6B-414E-B41C-D2DE28B27487}">
      <dgm:prSet/>
      <dgm:spPr/>
      <dgm:t>
        <a:bodyPr/>
        <a:lstStyle/>
        <a:p>
          <a:endParaRPr lang="en-US"/>
        </a:p>
      </dgm:t>
    </dgm:pt>
    <dgm:pt modelId="{D2FEF376-B1E9-42B1-99CE-12CB2C3AFB28}">
      <dgm:prSet/>
      <dgm:spPr/>
      <dgm:t>
        <a:bodyPr/>
        <a:lstStyle/>
        <a:p>
          <a:r>
            <a:rPr lang="en-US"/>
            <a:t>Description: Excessive or misleading comments in the code.</a:t>
          </a:r>
        </a:p>
      </dgm:t>
    </dgm:pt>
    <dgm:pt modelId="{447F3757-5E6D-4E61-93AF-520DB8CEE870}" type="parTrans" cxnId="{4652D6F3-7491-4C08-8182-76E410BCDCAE}">
      <dgm:prSet/>
      <dgm:spPr/>
      <dgm:t>
        <a:bodyPr/>
        <a:lstStyle/>
        <a:p>
          <a:endParaRPr lang="en-US"/>
        </a:p>
      </dgm:t>
    </dgm:pt>
    <dgm:pt modelId="{2558AA42-71DF-4E10-B641-E8EEEEB209CE}" type="sibTrans" cxnId="{4652D6F3-7491-4C08-8182-76E410BCDCAE}">
      <dgm:prSet/>
      <dgm:spPr/>
      <dgm:t>
        <a:bodyPr/>
        <a:lstStyle/>
        <a:p>
          <a:endParaRPr lang="en-US"/>
        </a:p>
      </dgm:t>
    </dgm:pt>
    <dgm:pt modelId="{B143312D-88EE-486F-96B1-9D526CC56A78}">
      <dgm:prSet/>
      <dgm:spPr/>
      <dgm:t>
        <a:bodyPr/>
        <a:lstStyle/>
        <a:p>
          <a:r>
            <a:rPr lang="en-US"/>
            <a:t>Impact: May indicate unclear code that needs improvement in readability.</a:t>
          </a:r>
        </a:p>
      </dgm:t>
    </dgm:pt>
    <dgm:pt modelId="{289B22DB-DAA2-4730-A853-D9DA7B31D2FE}" type="parTrans" cxnId="{2679950B-3EA9-4D73-9865-FE15184EE177}">
      <dgm:prSet/>
      <dgm:spPr/>
      <dgm:t>
        <a:bodyPr/>
        <a:lstStyle/>
        <a:p>
          <a:endParaRPr lang="en-US"/>
        </a:p>
      </dgm:t>
    </dgm:pt>
    <dgm:pt modelId="{EFFB62E4-16D3-43FE-A631-8B0ED3077098}" type="sibTrans" cxnId="{2679950B-3EA9-4D73-9865-FE15184EE177}">
      <dgm:prSet/>
      <dgm:spPr/>
      <dgm:t>
        <a:bodyPr/>
        <a:lstStyle/>
        <a:p>
          <a:endParaRPr lang="en-US"/>
        </a:p>
      </dgm:t>
    </dgm:pt>
    <dgm:pt modelId="{E0D1EE3D-F355-4C28-A39D-CC34E0901D90}">
      <dgm:prSet/>
      <dgm:spPr/>
      <dgm:t>
        <a:bodyPr/>
        <a:lstStyle/>
        <a:p>
          <a:r>
            <a:rPr lang="en-US" b="1"/>
            <a:t>Lazy Class:</a:t>
          </a:r>
          <a:endParaRPr lang="en-US"/>
        </a:p>
      </dgm:t>
    </dgm:pt>
    <dgm:pt modelId="{9B4F6F08-3222-41F5-8D41-8A53EB188FD0}" type="parTrans" cxnId="{52B382DC-0208-4954-B742-A17DB95DA5AA}">
      <dgm:prSet/>
      <dgm:spPr/>
      <dgm:t>
        <a:bodyPr/>
        <a:lstStyle/>
        <a:p>
          <a:endParaRPr lang="en-US"/>
        </a:p>
      </dgm:t>
    </dgm:pt>
    <dgm:pt modelId="{A3F6E47A-B360-4AF7-AF6A-3B4DD326F36B}" type="sibTrans" cxnId="{52B382DC-0208-4954-B742-A17DB95DA5AA}">
      <dgm:prSet/>
      <dgm:spPr/>
      <dgm:t>
        <a:bodyPr/>
        <a:lstStyle/>
        <a:p>
          <a:endParaRPr lang="en-US"/>
        </a:p>
      </dgm:t>
    </dgm:pt>
    <dgm:pt modelId="{1FD72F77-EBF0-4442-9AE7-710AE2A95830}">
      <dgm:prSet/>
      <dgm:spPr/>
      <dgm:t>
        <a:bodyPr/>
        <a:lstStyle/>
        <a:p>
          <a:r>
            <a:rPr lang="en-US"/>
            <a:t>Description: A class that doesn't do enough to justify its existence.</a:t>
          </a:r>
        </a:p>
      </dgm:t>
    </dgm:pt>
    <dgm:pt modelId="{C2EF00BB-E67F-431F-9B31-EAC4D76B9642}" type="parTrans" cxnId="{509A089E-B378-4710-8397-9A90FD8BA39B}">
      <dgm:prSet/>
      <dgm:spPr/>
      <dgm:t>
        <a:bodyPr/>
        <a:lstStyle/>
        <a:p>
          <a:endParaRPr lang="en-US"/>
        </a:p>
      </dgm:t>
    </dgm:pt>
    <dgm:pt modelId="{DB77E884-8C86-46C7-9AE9-86A59A58E5FE}" type="sibTrans" cxnId="{509A089E-B378-4710-8397-9A90FD8BA39B}">
      <dgm:prSet/>
      <dgm:spPr/>
      <dgm:t>
        <a:bodyPr/>
        <a:lstStyle/>
        <a:p>
          <a:endParaRPr lang="en-US"/>
        </a:p>
      </dgm:t>
    </dgm:pt>
    <dgm:pt modelId="{2DBAADCD-98B6-4D43-83F6-C515AAFBC280}">
      <dgm:prSet/>
      <dgm:spPr/>
      <dgm:t>
        <a:bodyPr/>
        <a:lstStyle/>
        <a:p>
          <a:r>
            <a:rPr lang="en-US" dirty="0"/>
            <a:t>Impact: Adds unnecessary complexity; better handled by incorporating its functionality elsewhere.</a:t>
          </a:r>
        </a:p>
      </dgm:t>
    </dgm:pt>
    <dgm:pt modelId="{00C56524-3602-4494-8BC1-001DF84187FB}" type="parTrans" cxnId="{2EB93F4E-D8D7-43EF-9BE5-49FE032ADC28}">
      <dgm:prSet/>
      <dgm:spPr/>
      <dgm:t>
        <a:bodyPr/>
        <a:lstStyle/>
        <a:p>
          <a:endParaRPr lang="en-US"/>
        </a:p>
      </dgm:t>
    </dgm:pt>
    <dgm:pt modelId="{43625672-6E15-407D-BE12-1A650B6E181F}" type="sibTrans" cxnId="{2EB93F4E-D8D7-43EF-9BE5-49FE032ADC28}">
      <dgm:prSet/>
      <dgm:spPr/>
      <dgm:t>
        <a:bodyPr/>
        <a:lstStyle/>
        <a:p>
          <a:endParaRPr lang="en-US"/>
        </a:p>
      </dgm:t>
    </dgm:pt>
    <dgm:pt modelId="{8D8156D0-ED68-42B8-BABB-604461E26A15}" type="pres">
      <dgm:prSet presAssocID="{BE1EDDB5-51D8-4944-8A64-495D4732CFDC}" presName="linear" presStyleCnt="0">
        <dgm:presLayoutVars>
          <dgm:animLvl val="lvl"/>
          <dgm:resizeHandles val="exact"/>
        </dgm:presLayoutVars>
      </dgm:prSet>
      <dgm:spPr/>
    </dgm:pt>
    <dgm:pt modelId="{2408156B-31C0-4218-A929-78F002294E65}" type="pres">
      <dgm:prSet presAssocID="{B76159DC-D32C-4775-BD85-38BA5A066531}" presName="parentText" presStyleLbl="node1" presStyleIdx="0" presStyleCnt="3">
        <dgm:presLayoutVars>
          <dgm:chMax val="0"/>
          <dgm:bulletEnabled val="1"/>
        </dgm:presLayoutVars>
      </dgm:prSet>
      <dgm:spPr/>
    </dgm:pt>
    <dgm:pt modelId="{FC85D875-1AAD-40F9-8B53-1C0370763099}" type="pres">
      <dgm:prSet presAssocID="{B76159DC-D32C-4775-BD85-38BA5A066531}" presName="childText" presStyleLbl="revTx" presStyleIdx="0" presStyleCnt="3">
        <dgm:presLayoutVars>
          <dgm:bulletEnabled val="1"/>
        </dgm:presLayoutVars>
      </dgm:prSet>
      <dgm:spPr/>
    </dgm:pt>
    <dgm:pt modelId="{F57224AB-5011-497A-9C93-29165EA01644}" type="pres">
      <dgm:prSet presAssocID="{D00C3814-10D3-438F-A209-20EFB13040FF}" presName="parentText" presStyleLbl="node1" presStyleIdx="1" presStyleCnt="3">
        <dgm:presLayoutVars>
          <dgm:chMax val="0"/>
          <dgm:bulletEnabled val="1"/>
        </dgm:presLayoutVars>
      </dgm:prSet>
      <dgm:spPr/>
    </dgm:pt>
    <dgm:pt modelId="{13A3864A-05A6-4790-98A3-4384C9070F32}" type="pres">
      <dgm:prSet presAssocID="{D00C3814-10D3-438F-A209-20EFB13040FF}" presName="childText" presStyleLbl="revTx" presStyleIdx="1" presStyleCnt="3">
        <dgm:presLayoutVars>
          <dgm:bulletEnabled val="1"/>
        </dgm:presLayoutVars>
      </dgm:prSet>
      <dgm:spPr/>
    </dgm:pt>
    <dgm:pt modelId="{8DF1AB06-A37A-4F6A-869D-EDD9CFD7A2B7}" type="pres">
      <dgm:prSet presAssocID="{E0D1EE3D-F355-4C28-A39D-CC34E0901D90}" presName="parentText" presStyleLbl="node1" presStyleIdx="2" presStyleCnt="3">
        <dgm:presLayoutVars>
          <dgm:chMax val="0"/>
          <dgm:bulletEnabled val="1"/>
        </dgm:presLayoutVars>
      </dgm:prSet>
      <dgm:spPr/>
    </dgm:pt>
    <dgm:pt modelId="{DDE9BABB-381B-426B-A3CB-40DF491BBB88}" type="pres">
      <dgm:prSet presAssocID="{E0D1EE3D-F355-4C28-A39D-CC34E0901D90}" presName="childText" presStyleLbl="revTx" presStyleIdx="2" presStyleCnt="3">
        <dgm:presLayoutVars>
          <dgm:bulletEnabled val="1"/>
        </dgm:presLayoutVars>
      </dgm:prSet>
      <dgm:spPr/>
    </dgm:pt>
  </dgm:ptLst>
  <dgm:cxnLst>
    <dgm:cxn modelId="{CF0A1005-7755-496B-91CE-9A6B96F09C8C}" type="presOf" srcId="{D2FEF376-B1E9-42B1-99CE-12CB2C3AFB28}" destId="{13A3864A-05A6-4790-98A3-4384C9070F32}" srcOrd="0" destOrd="0" presId="urn:microsoft.com/office/officeart/2005/8/layout/vList2"/>
    <dgm:cxn modelId="{2679950B-3EA9-4D73-9865-FE15184EE177}" srcId="{D00C3814-10D3-438F-A209-20EFB13040FF}" destId="{B143312D-88EE-486F-96B1-9D526CC56A78}" srcOrd="1" destOrd="0" parTransId="{289B22DB-DAA2-4730-A853-D9DA7B31D2FE}" sibTransId="{EFFB62E4-16D3-43FE-A631-8B0ED3077098}"/>
    <dgm:cxn modelId="{55C0A11A-91C0-41B7-91F5-00B97224D6DF}" type="presOf" srcId="{C29B873A-EB2D-485B-9128-D0B2B90D3E3B}" destId="{FC85D875-1AAD-40F9-8B53-1C0370763099}" srcOrd="0" destOrd="1" presId="urn:microsoft.com/office/officeart/2005/8/layout/vList2"/>
    <dgm:cxn modelId="{2DCED434-9E1F-4EDC-86A0-B718D8A113CA}" srcId="{B76159DC-D32C-4775-BD85-38BA5A066531}" destId="{C29B873A-EB2D-485B-9128-D0B2B90D3E3B}" srcOrd="1" destOrd="0" parTransId="{F3B1933D-7473-41B3-AC27-5969F597DE35}" sibTransId="{456D26FC-F4BC-486B-8AAB-59F766EEB110}"/>
    <dgm:cxn modelId="{2EB93F4E-D8D7-43EF-9BE5-49FE032ADC28}" srcId="{E0D1EE3D-F355-4C28-A39D-CC34E0901D90}" destId="{2DBAADCD-98B6-4D43-83F6-C515AAFBC280}" srcOrd="1" destOrd="0" parTransId="{00C56524-3602-4494-8BC1-001DF84187FB}" sibTransId="{43625672-6E15-407D-BE12-1A650B6E181F}"/>
    <dgm:cxn modelId="{08DE3877-C518-4F18-9774-B85453109D63}" type="presOf" srcId="{B76159DC-D32C-4775-BD85-38BA5A066531}" destId="{2408156B-31C0-4218-A929-78F002294E65}" srcOrd="0" destOrd="0" presId="urn:microsoft.com/office/officeart/2005/8/layout/vList2"/>
    <dgm:cxn modelId="{C85ECD79-9453-4D7C-A36B-F1E80F2431A8}" type="presOf" srcId="{D00C3814-10D3-438F-A209-20EFB13040FF}" destId="{F57224AB-5011-497A-9C93-29165EA01644}" srcOrd="0" destOrd="0" presId="urn:microsoft.com/office/officeart/2005/8/layout/vList2"/>
    <dgm:cxn modelId="{B088C784-82B7-4965-8630-899CE99F715B}" type="presOf" srcId="{E0D1EE3D-F355-4C28-A39D-CC34E0901D90}" destId="{8DF1AB06-A37A-4F6A-869D-EDD9CFD7A2B7}" srcOrd="0" destOrd="0" presId="urn:microsoft.com/office/officeart/2005/8/layout/vList2"/>
    <dgm:cxn modelId="{8BAF658A-9655-4E5B-884E-58D1DD0DEFF6}" type="presOf" srcId="{BE1EDDB5-51D8-4944-8A64-495D4732CFDC}" destId="{8D8156D0-ED68-42B8-BABB-604461E26A15}" srcOrd="0" destOrd="0" presId="urn:microsoft.com/office/officeart/2005/8/layout/vList2"/>
    <dgm:cxn modelId="{25D50594-4274-490B-BF1C-5BF32A199C19}" type="presOf" srcId="{1FD72F77-EBF0-4442-9AE7-710AE2A95830}" destId="{DDE9BABB-381B-426B-A3CB-40DF491BBB88}" srcOrd="0" destOrd="0" presId="urn:microsoft.com/office/officeart/2005/8/layout/vList2"/>
    <dgm:cxn modelId="{4473EF95-9EAA-428B-89A6-D3C1441D5BFC}" srcId="{BE1EDDB5-51D8-4944-8A64-495D4732CFDC}" destId="{B76159DC-D32C-4775-BD85-38BA5A066531}" srcOrd="0" destOrd="0" parTransId="{3BD7C5F5-7594-4696-8186-6CB6A9020387}" sibTransId="{51B73764-A5FE-482D-AFAE-E40DC5BD188C}"/>
    <dgm:cxn modelId="{509A089E-B378-4710-8397-9A90FD8BA39B}" srcId="{E0D1EE3D-F355-4C28-A39D-CC34E0901D90}" destId="{1FD72F77-EBF0-4442-9AE7-710AE2A95830}" srcOrd="0" destOrd="0" parTransId="{C2EF00BB-E67F-431F-9B31-EAC4D76B9642}" sibTransId="{DB77E884-8C86-46C7-9AE9-86A59A58E5FE}"/>
    <dgm:cxn modelId="{188145A9-2C0F-4052-8652-79C1D15E6A7A}" type="presOf" srcId="{2DBAADCD-98B6-4D43-83F6-C515AAFBC280}" destId="{DDE9BABB-381B-426B-A3CB-40DF491BBB88}" srcOrd="0" destOrd="1" presId="urn:microsoft.com/office/officeart/2005/8/layout/vList2"/>
    <dgm:cxn modelId="{74A641CC-45D5-49C5-960B-7C7BD9A14ED1}" type="presOf" srcId="{B143312D-88EE-486F-96B1-9D526CC56A78}" destId="{13A3864A-05A6-4790-98A3-4384C9070F32}" srcOrd="0" destOrd="1" presId="urn:microsoft.com/office/officeart/2005/8/layout/vList2"/>
    <dgm:cxn modelId="{9E2B97CD-20FC-4FEE-A56D-029DF14C9F68}" srcId="{B76159DC-D32C-4775-BD85-38BA5A066531}" destId="{8B81999A-552E-42A9-853E-D4F582C9CD7B}" srcOrd="0" destOrd="0" parTransId="{00D19AF8-E1D8-4A3F-91F2-6EBF8C3A6F27}" sibTransId="{14DCBCFA-AC26-4DFA-9D71-D02CCE18E568}"/>
    <dgm:cxn modelId="{4FB9B1DB-1B6B-414E-B41C-D2DE28B27487}" srcId="{BE1EDDB5-51D8-4944-8A64-495D4732CFDC}" destId="{D00C3814-10D3-438F-A209-20EFB13040FF}" srcOrd="1" destOrd="0" parTransId="{CFEED1A2-26D9-40CE-AA50-A330A41A110E}" sibTransId="{80151D8E-ACE9-4FBF-B08D-25612A81C957}"/>
    <dgm:cxn modelId="{52B382DC-0208-4954-B742-A17DB95DA5AA}" srcId="{BE1EDDB5-51D8-4944-8A64-495D4732CFDC}" destId="{E0D1EE3D-F355-4C28-A39D-CC34E0901D90}" srcOrd="2" destOrd="0" parTransId="{9B4F6F08-3222-41F5-8D41-8A53EB188FD0}" sibTransId="{A3F6E47A-B360-4AF7-AF6A-3B4DD326F36B}"/>
    <dgm:cxn modelId="{F7401AEE-2D01-4404-A8C9-64454B58E543}" type="presOf" srcId="{8B81999A-552E-42A9-853E-D4F582C9CD7B}" destId="{FC85D875-1AAD-40F9-8B53-1C0370763099}" srcOrd="0" destOrd="0" presId="urn:microsoft.com/office/officeart/2005/8/layout/vList2"/>
    <dgm:cxn modelId="{4652D6F3-7491-4C08-8182-76E410BCDCAE}" srcId="{D00C3814-10D3-438F-A209-20EFB13040FF}" destId="{D2FEF376-B1E9-42B1-99CE-12CB2C3AFB28}" srcOrd="0" destOrd="0" parTransId="{447F3757-5E6D-4E61-93AF-520DB8CEE870}" sibTransId="{2558AA42-71DF-4E10-B641-E8EEEEB209CE}"/>
    <dgm:cxn modelId="{07BCBFD2-8A5A-4DAD-9E27-3589543FB6ED}" type="presParOf" srcId="{8D8156D0-ED68-42B8-BABB-604461E26A15}" destId="{2408156B-31C0-4218-A929-78F002294E65}" srcOrd="0" destOrd="0" presId="urn:microsoft.com/office/officeart/2005/8/layout/vList2"/>
    <dgm:cxn modelId="{43F9526A-57BD-4D95-9568-DD556360D5E2}" type="presParOf" srcId="{8D8156D0-ED68-42B8-BABB-604461E26A15}" destId="{FC85D875-1AAD-40F9-8B53-1C0370763099}" srcOrd="1" destOrd="0" presId="urn:microsoft.com/office/officeart/2005/8/layout/vList2"/>
    <dgm:cxn modelId="{9E820FBD-67D7-4EB9-9FCE-C957C734E2CB}" type="presParOf" srcId="{8D8156D0-ED68-42B8-BABB-604461E26A15}" destId="{F57224AB-5011-497A-9C93-29165EA01644}" srcOrd="2" destOrd="0" presId="urn:microsoft.com/office/officeart/2005/8/layout/vList2"/>
    <dgm:cxn modelId="{A888F19C-4411-4B9F-9F20-9AAE441DBBFE}" type="presParOf" srcId="{8D8156D0-ED68-42B8-BABB-604461E26A15}" destId="{13A3864A-05A6-4790-98A3-4384C9070F32}" srcOrd="3" destOrd="0" presId="urn:microsoft.com/office/officeart/2005/8/layout/vList2"/>
    <dgm:cxn modelId="{3C9C1F74-89D8-4E04-848B-E166B6E71D22}" type="presParOf" srcId="{8D8156D0-ED68-42B8-BABB-604461E26A15}" destId="{8DF1AB06-A37A-4F6A-869D-EDD9CFD7A2B7}" srcOrd="4" destOrd="0" presId="urn:microsoft.com/office/officeart/2005/8/layout/vList2"/>
    <dgm:cxn modelId="{A0485E39-95D7-473E-8A66-AFC63ABFAD56}" type="presParOf" srcId="{8D8156D0-ED68-42B8-BABB-604461E26A15}" destId="{DDE9BABB-381B-426B-A3CB-40DF491BBB88}" srcOrd="5"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8156B-31C0-4218-A929-78F002294E65}">
      <dsp:nvSpPr>
        <dsp:cNvPr id="0" name=""/>
        <dsp:cNvSpPr/>
      </dsp:nvSpPr>
      <dsp:spPr>
        <a:xfrm>
          <a:off x="0" y="34229"/>
          <a:ext cx="6174769" cy="5615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Shotgun Surgery:</a:t>
          </a:r>
          <a:endParaRPr lang="en-US" sz="2400" kern="1200"/>
        </a:p>
      </dsp:txBody>
      <dsp:txXfrm>
        <a:off x="27415" y="61644"/>
        <a:ext cx="6119939" cy="506769"/>
      </dsp:txXfrm>
    </dsp:sp>
    <dsp:sp modelId="{FC85D875-1AAD-40F9-8B53-1C0370763099}">
      <dsp:nvSpPr>
        <dsp:cNvPr id="0" name=""/>
        <dsp:cNvSpPr/>
      </dsp:nvSpPr>
      <dsp:spPr>
        <a:xfrm>
          <a:off x="0" y="595829"/>
          <a:ext cx="6174769"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04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Description: A small change in one part of the codebase requires changes in many other parts.</a:t>
          </a:r>
        </a:p>
        <a:p>
          <a:pPr marL="171450" lvl="1" indent="-171450" algn="l" defTabSz="844550">
            <a:lnSpc>
              <a:spcPct val="90000"/>
            </a:lnSpc>
            <a:spcBef>
              <a:spcPct val="0"/>
            </a:spcBef>
            <a:spcAft>
              <a:spcPct val="20000"/>
            </a:spcAft>
            <a:buChar char="•"/>
          </a:pPr>
          <a:r>
            <a:rPr lang="en-US" sz="1900" kern="1200"/>
            <a:t>Impact: High maintenance overhead and increased risk of introducing bugs.</a:t>
          </a:r>
        </a:p>
      </dsp:txBody>
      <dsp:txXfrm>
        <a:off x="0" y="595829"/>
        <a:ext cx="6174769" cy="1142640"/>
      </dsp:txXfrm>
    </dsp:sp>
    <dsp:sp modelId="{F57224AB-5011-497A-9C93-29165EA01644}">
      <dsp:nvSpPr>
        <dsp:cNvPr id="0" name=""/>
        <dsp:cNvSpPr/>
      </dsp:nvSpPr>
      <dsp:spPr>
        <a:xfrm>
          <a:off x="0" y="1738469"/>
          <a:ext cx="6174769" cy="561599"/>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Comments:</a:t>
          </a:r>
          <a:endParaRPr lang="en-US" sz="2400" kern="1200"/>
        </a:p>
      </dsp:txBody>
      <dsp:txXfrm>
        <a:off x="27415" y="1765884"/>
        <a:ext cx="6119939" cy="506769"/>
      </dsp:txXfrm>
    </dsp:sp>
    <dsp:sp modelId="{13A3864A-05A6-4790-98A3-4384C9070F32}">
      <dsp:nvSpPr>
        <dsp:cNvPr id="0" name=""/>
        <dsp:cNvSpPr/>
      </dsp:nvSpPr>
      <dsp:spPr>
        <a:xfrm>
          <a:off x="0" y="2300069"/>
          <a:ext cx="6174769"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04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Description: Excessive or misleading comments in the code.</a:t>
          </a:r>
        </a:p>
        <a:p>
          <a:pPr marL="171450" lvl="1" indent="-171450" algn="l" defTabSz="844550">
            <a:lnSpc>
              <a:spcPct val="90000"/>
            </a:lnSpc>
            <a:spcBef>
              <a:spcPct val="0"/>
            </a:spcBef>
            <a:spcAft>
              <a:spcPct val="20000"/>
            </a:spcAft>
            <a:buChar char="•"/>
          </a:pPr>
          <a:r>
            <a:rPr lang="en-US" sz="1900" kern="1200"/>
            <a:t>Impact: May indicate unclear code that needs improvement in readability.</a:t>
          </a:r>
        </a:p>
      </dsp:txBody>
      <dsp:txXfrm>
        <a:off x="0" y="2300069"/>
        <a:ext cx="6174769" cy="1142640"/>
      </dsp:txXfrm>
    </dsp:sp>
    <dsp:sp modelId="{8DF1AB06-A37A-4F6A-869D-EDD9CFD7A2B7}">
      <dsp:nvSpPr>
        <dsp:cNvPr id="0" name=""/>
        <dsp:cNvSpPr/>
      </dsp:nvSpPr>
      <dsp:spPr>
        <a:xfrm>
          <a:off x="0" y="3442709"/>
          <a:ext cx="6174769" cy="561599"/>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Lazy Class:</a:t>
          </a:r>
          <a:endParaRPr lang="en-US" sz="2400" kern="1200"/>
        </a:p>
      </dsp:txBody>
      <dsp:txXfrm>
        <a:off x="27415" y="3470124"/>
        <a:ext cx="6119939" cy="506769"/>
      </dsp:txXfrm>
    </dsp:sp>
    <dsp:sp modelId="{DDE9BABB-381B-426B-A3CB-40DF491BBB88}">
      <dsp:nvSpPr>
        <dsp:cNvPr id="0" name=""/>
        <dsp:cNvSpPr/>
      </dsp:nvSpPr>
      <dsp:spPr>
        <a:xfrm>
          <a:off x="0" y="4004309"/>
          <a:ext cx="6174769"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604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Description: A class that doesn't do enough to justify its existence.</a:t>
          </a:r>
        </a:p>
        <a:p>
          <a:pPr marL="171450" lvl="1" indent="-171450" algn="l" defTabSz="844550">
            <a:lnSpc>
              <a:spcPct val="90000"/>
            </a:lnSpc>
            <a:spcBef>
              <a:spcPct val="0"/>
            </a:spcBef>
            <a:spcAft>
              <a:spcPct val="20000"/>
            </a:spcAft>
            <a:buChar char="•"/>
          </a:pPr>
          <a:r>
            <a:rPr lang="en-US" sz="1900" kern="1200" dirty="0"/>
            <a:t>Impact: Adds unnecessary complexity; better handled by incorporating its functionality elsewhere.</a:t>
          </a:r>
        </a:p>
      </dsp:txBody>
      <dsp:txXfrm>
        <a:off x="0" y="4004309"/>
        <a:ext cx="6174769" cy="1415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2A6C5-CF94-4913-8CD6-C91089225652}"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328-632B-4AFF-BA79-9A835B315ED3}" type="slidenum">
              <a:rPr lang="en-US" smtClean="0"/>
              <a:t>‹#›</a:t>
            </a:fld>
            <a:endParaRPr lang="en-US"/>
          </a:p>
        </p:txBody>
      </p:sp>
    </p:spTree>
    <p:extLst>
      <p:ext uri="{BB962C8B-B14F-4D97-AF65-F5344CB8AC3E}">
        <p14:creationId xmlns:p14="http://schemas.microsoft.com/office/powerpoint/2010/main" val="249560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time</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Code 1 - </a:t>
            </a:r>
            <a:r>
              <a:rPr lang="en-US" b="0" dirty="0" err="1">
                <a:solidFill>
                  <a:srgbClr val="008000"/>
                </a:solidFill>
                <a:effectLst/>
                <a:latin typeface="Courier New" panose="02070309020205020404" pitchFamily="49" charset="0"/>
              </a:rPr>
              <a:t>sum_array_naive</a:t>
            </a:r>
            <a:endParaRPr lang="en-US" b="0" dirty="0">
              <a:solidFill>
                <a:srgbClr val="000000"/>
              </a:solidFill>
              <a:effectLst/>
              <a:latin typeface="Courier New" panose="02070309020205020404" pitchFamily="49" charset="0"/>
            </a:endParaRPr>
          </a:p>
          <a:p>
            <a:r>
              <a:rPr lang="en-US" b="0" dirty="0">
                <a:solidFill>
                  <a:srgbClr val="0000FF"/>
                </a:solidFill>
                <a:effectLst/>
                <a:latin typeface="Courier New" panose="02070309020205020404" pitchFamily="49" charset="0"/>
              </a:rPr>
              <a:t>def</a:t>
            </a:r>
            <a:r>
              <a:rPr lang="en-US" b="0" dirty="0">
                <a:solidFill>
                  <a:srgbClr val="000000"/>
                </a:solidFill>
                <a:effectLst/>
                <a:latin typeface="Courier New" panose="02070309020205020404" pitchFamily="49" charset="0"/>
              </a:rPr>
              <a:t> </a:t>
            </a:r>
            <a:r>
              <a:rPr lang="en-US" b="0" dirty="0" err="1">
                <a:solidFill>
                  <a:srgbClr val="795E26"/>
                </a:solidFill>
                <a:effectLst/>
                <a:latin typeface="Courier New" panose="02070309020205020404" pitchFamily="49" charset="0"/>
              </a:rPr>
              <a:t>sum_array_naive</a:t>
            </a:r>
            <a:r>
              <a:rPr lang="en-US" b="0" dirty="0">
                <a:solidFill>
                  <a:srgbClr val="000000"/>
                </a:solidFill>
                <a:effectLst/>
                <a:latin typeface="Courier New" panose="02070309020205020404" pitchFamily="49" charset="0"/>
              </a:rPr>
              <a:t>(</a:t>
            </a:r>
            <a:r>
              <a:rPr lang="en-US" b="0" dirty="0">
                <a:solidFill>
                  <a:srgbClr val="001080"/>
                </a:solidFill>
                <a:effectLst/>
                <a:latin typeface="Courier New" panose="02070309020205020404" pitchFamily="49" charset="0"/>
              </a:rPr>
              <a:t>arr</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result = </a:t>
            </a:r>
            <a:r>
              <a:rPr lang="en-US" b="0" dirty="0">
                <a:solidFill>
                  <a:srgbClr val="116644"/>
                </a:solidFill>
                <a:effectLst/>
                <a:latin typeface="Courier New" panose="02070309020205020404" pitchFamily="49" charset="0"/>
              </a:rPr>
              <a:t>0</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for</a:t>
            </a:r>
            <a:r>
              <a:rPr lang="en-US" b="0" dirty="0">
                <a:solidFill>
                  <a:srgbClr val="000000"/>
                </a:solidFill>
                <a:effectLst/>
                <a:latin typeface="Courier New" panose="02070309020205020404" pitchFamily="49" charset="0"/>
              </a:rPr>
              <a:t> num </a:t>
            </a:r>
            <a:r>
              <a:rPr lang="en-US" b="0" dirty="0">
                <a:solidFill>
                  <a:srgbClr val="0000FF"/>
                </a:solidFill>
                <a:effectLst/>
                <a:latin typeface="Courier New" panose="02070309020205020404" pitchFamily="49" charset="0"/>
              </a:rPr>
              <a:t>in</a:t>
            </a:r>
            <a:r>
              <a:rPr lang="en-US" b="0" dirty="0">
                <a:solidFill>
                  <a:srgbClr val="000000"/>
                </a:solidFill>
                <a:effectLst/>
                <a:latin typeface="Courier New" panose="02070309020205020404" pitchFamily="49" charset="0"/>
              </a:rPr>
              <a:t> arr:</a:t>
            </a:r>
          </a:p>
          <a:p>
            <a:r>
              <a:rPr lang="en-US" b="0" dirty="0">
                <a:solidFill>
                  <a:srgbClr val="000000"/>
                </a:solidFill>
                <a:effectLst/>
                <a:latin typeface="Courier New" panose="02070309020205020404" pitchFamily="49" charset="0"/>
              </a:rPr>
              <a:t>        result += num</a:t>
            </a:r>
          </a:p>
          <a:p>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return</a:t>
            </a:r>
            <a:r>
              <a:rPr lang="en-US" b="0" dirty="0">
                <a:solidFill>
                  <a:srgbClr val="000000"/>
                </a:solidFill>
                <a:effectLst/>
                <a:latin typeface="Courier New" panose="02070309020205020404" pitchFamily="49" charset="0"/>
              </a:rPr>
              <a:t> result</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Code 2 - </a:t>
            </a:r>
            <a:r>
              <a:rPr lang="en-US" b="0" dirty="0" err="1">
                <a:solidFill>
                  <a:srgbClr val="008000"/>
                </a:solidFill>
                <a:effectLst/>
                <a:latin typeface="Courier New" panose="02070309020205020404" pitchFamily="49" charset="0"/>
              </a:rPr>
              <a:t>sum_array_optimized</a:t>
            </a:r>
            <a:endParaRPr lang="en-US" b="0" dirty="0">
              <a:solidFill>
                <a:srgbClr val="000000"/>
              </a:solidFill>
              <a:effectLst/>
              <a:latin typeface="Courier New" panose="02070309020205020404" pitchFamily="49" charset="0"/>
            </a:endParaRPr>
          </a:p>
          <a:p>
            <a:r>
              <a:rPr lang="en-US" b="0" dirty="0">
                <a:solidFill>
                  <a:srgbClr val="0000FF"/>
                </a:solidFill>
                <a:effectLst/>
                <a:latin typeface="Courier New" panose="02070309020205020404" pitchFamily="49" charset="0"/>
              </a:rPr>
              <a:t>def</a:t>
            </a:r>
            <a:r>
              <a:rPr lang="en-US" b="0" dirty="0">
                <a:solidFill>
                  <a:srgbClr val="000000"/>
                </a:solidFill>
                <a:effectLst/>
                <a:latin typeface="Courier New" panose="02070309020205020404" pitchFamily="49" charset="0"/>
              </a:rPr>
              <a:t> </a:t>
            </a:r>
            <a:r>
              <a:rPr lang="en-US" b="0" dirty="0" err="1">
                <a:solidFill>
                  <a:srgbClr val="795E26"/>
                </a:solidFill>
                <a:effectLst/>
                <a:latin typeface="Courier New" panose="02070309020205020404" pitchFamily="49" charset="0"/>
              </a:rPr>
              <a:t>sum_array_optimized</a:t>
            </a:r>
            <a:r>
              <a:rPr lang="en-US" b="0" dirty="0">
                <a:solidFill>
                  <a:srgbClr val="000000"/>
                </a:solidFill>
                <a:effectLst/>
                <a:latin typeface="Courier New" panose="02070309020205020404" pitchFamily="49" charset="0"/>
              </a:rPr>
              <a:t>(</a:t>
            </a:r>
            <a:r>
              <a:rPr lang="en-US" b="0" dirty="0">
                <a:solidFill>
                  <a:srgbClr val="001080"/>
                </a:solidFill>
                <a:effectLst/>
                <a:latin typeface="Courier New" panose="02070309020205020404" pitchFamily="49" charset="0"/>
              </a:rPr>
              <a:t>arr</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return</a:t>
            </a:r>
            <a:r>
              <a:rPr lang="en-US" b="0" dirty="0">
                <a:solidFill>
                  <a:srgbClr val="000000"/>
                </a:solidFill>
                <a:effectLst/>
                <a:latin typeface="Courier New" panose="02070309020205020404" pitchFamily="49" charset="0"/>
              </a:rPr>
              <a:t> </a:t>
            </a:r>
            <a:r>
              <a:rPr lang="en-US" b="0" dirty="0">
                <a:solidFill>
                  <a:srgbClr val="795E26"/>
                </a:solidFill>
                <a:effectLst/>
                <a:latin typeface="Courier New" panose="02070309020205020404" pitchFamily="49" charset="0"/>
              </a:rPr>
              <a:t>sum</a:t>
            </a:r>
            <a:r>
              <a:rPr lang="en-US" b="0" dirty="0">
                <a:solidFill>
                  <a:srgbClr val="000000"/>
                </a:solidFill>
                <a:effectLst/>
                <a:latin typeface="Courier New" panose="02070309020205020404" pitchFamily="49" charset="0"/>
              </a:rPr>
              <a:t>(arr)</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Example data</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my_array</a:t>
            </a:r>
            <a:r>
              <a:rPr lang="en-US" b="0" dirty="0">
                <a:solidFill>
                  <a:srgbClr val="000000"/>
                </a:solidFill>
                <a:effectLst/>
                <a:latin typeface="Courier New" panose="02070309020205020404" pitchFamily="49" charset="0"/>
              </a:rPr>
              <a:t> = </a:t>
            </a:r>
            <a:r>
              <a:rPr lang="en-US" b="0" dirty="0">
                <a:solidFill>
                  <a:srgbClr val="257693"/>
                </a:solidFill>
                <a:effectLst/>
                <a:latin typeface="Courier New" panose="02070309020205020404" pitchFamily="49" charset="0"/>
              </a:rPr>
              <a:t>list</a:t>
            </a:r>
            <a:r>
              <a:rPr lang="en-US" b="0" dirty="0">
                <a:solidFill>
                  <a:srgbClr val="000000"/>
                </a:solidFill>
                <a:effectLst/>
                <a:latin typeface="Courier New" panose="02070309020205020404" pitchFamily="49" charset="0"/>
              </a:rPr>
              <a:t>(</a:t>
            </a:r>
            <a:r>
              <a:rPr lang="en-US" b="0" dirty="0">
                <a:solidFill>
                  <a:srgbClr val="795E26"/>
                </a:solidFill>
                <a:effectLst/>
                <a:latin typeface="Courier New" panose="02070309020205020404" pitchFamily="49" charset="0"/>
              </a:rPr>
              <a:t>range</a:t>
            </a:r>
            <a:r>
              <a:rPr lang="en-US" b="0" dirty="0">
                <a:solidFill>
                  <a:srgbClr val="000000"/>
                </a:solidFill>
                <a:effectLst/>
                <a:latin typeface="Courier New" panose="02070309020205020404" pitchFamily="49" charset="0"/>
              </a:rPr>
              <a:t>(</a:t>
            </a:r>
            <a:r>
              <a:rPr lang="en-US" b="0" dirty="0">
                <a:solidFill>
                  <a:srgbClr val="116644"/>
                </a:solidFill>
                <a:effectLst/>
                <a:latin typeface="Courier New" panose="02070309020205020404" pitchFamily="49" charset="0"/>
              </a:rPr>
              <a:t>1</a:t>
            </a:r>
            <a:r>
              <a:rPr lang="en-US" b="0" dirty="0">
                <a:solidFill>
                  <a:srgbClr val="000000"/>
                </a:solidFill>
                <a:effectLst/>
                <a:latin typeface="Courier New" panose="02070309020205020404" pitchFamily="49" charset="0"/>
              </a:rPr>
              <a:t>, </a:t>
            </a:r>
            <a:r>
              <a:rPr lang="en-US" b="0" dirty="0">
                <a:solidFill>
                  <a:srgbClr val="116644"/>
                </a:solidFill>
                <a:effectLst/>
                <a:latin typeface="Courier New" panose="02070309020205020404" pitchFamily="49" charset="0"/>
              </a:rPr>
              <a:t>1000001</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Measure time for Code 1</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start_time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time.time</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result_1 = </a:t>
            </a:r>
            <a:r>
              <a:rPr lang="en-US" b="0" dirty="0" err="1">
                <a:solidFill>
                  <a:srgbClr val="000000"/>
                </a:solidFill>
                <a:effectLst/>
                <a:latin typeface="Courier New" panose="02070309020205020404" pitchFamily="49" charset="0"/>
              </a:rPr>
              <a:t>sum_array_naive</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my_array</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end_time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time.time</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time_taken_1 = </a:t>
            </a:r>
            <a:r>
              <a:rPr lang="en-US" b="0" dirty="0" err="1">
                <a:solidFill>
                  <a:srgbClr val="000000"/>
                </a:solidFill>
                <a:effectLst/>
                <a:latin typeface="Courier New" panose="02070309020205020404" pitchFamily="49" charset="0"/>
              </a:rPr>
              <a:t>end_time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start_time</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008000"/>
                </a:solidFill>
                <a:effectLst/>
                <a:latin typeface="Courier New" panose="02070309020205020404" pitchFamily="49" charset="0"/>
              </a:rPr>
              <a:t># Measure time for Code 2</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start_time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time.time</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result_2 = </a:t>
            </a:r>
            <a:r>
              <a:rPr lang="en-US" b="0" dirty="0" err="1">
                <a:solidFill>
                  <a:srgbClr val="000000"/>
                </a:solidFill>
                <a:effectLst/>
                <a:latin typeface="Courier New" panose="02070309020205020404" pitchFamily="49" charset="0"/>
              </a:rPr>
              <a:t>sum_array_optimized</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my_array</a:t>
            </a:r>
            <a:r>
              <a:rPr lang="en-US" b="0" dirty="0">
                <a:solidFill>
                  <a:srgbClr val="000000"/>
                </a:solidFill>
                <a:effectLst/>
                <a:latin typeface="Courier New" panose="02070309020205020404" pitchFamily="49" charset="0"/>
              </a:rPr>
              <a:t>)</a:t>
            </a:r>
          </a:p>
          <a:p>
            <a:r>
              <a:rPr lang="en-US" b="0" dirty="0" err="1">
                <a:solidFill>
                  <a:srgbClr val="000000"/>
                </a:solidFill>
                <a:effectLst/>
                <a:latin typeface="Courier New" panose="02070309020205020404" pitchFamily="49" charset="0"/>
              </a:rPr>
              <a:t>end_time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time.time</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time_taken_2 = </a:t>
            </a:r>
            <a:r>
              <a:rPr lang="en-US" b="0" dirty="0" err="1">
                <a:solidFill>
                  <a:srgbClr val="000000"/>
                </a:solidFill>
                <a:effectLst/>
                <a:latin typeface="Courier New" panose="02070309020205020404" pitchFamily="49" charset="0"/>
              </a:rPr>
              <a:t>end_time</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start_time</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"Time</a:t>
            </a:r>
            <a:r>
              <a:rPr lang="en-US" b="0" dirty="0">
                <a:solidFill>
                  <a:srgbClr val="A31515"/>
                </a:solidFill>
                <a:effectLst/>
                <a:latin typeface="Courier New" panose="02070309020205020404" pitchFamily="49" charset="0"/>
              </a:rPr>
              <a:t> taken by Code 1: </a:t>
            </a:r>
            <a:r>
              <a:rPr lang="en-US" b="0" dirty="0">
                <a:solidFill>
                  <a:srgbClr val="000000"/>
                </a:solidFill>
                <a:effectLst/>
                <a:latin typeface="Courier New" panose="02070309020205020404" pitchFamily="49" charset="0"/>
              </a:rPr>
              <a:t>{time_taken_1}</a:t>
            </a:r>
            <a:r>
              <a:rPr lang="en-US" b="0" dirty="0">
                <a:solidFill>
                  <a:srgbClr val="A31515"/>
                </a:solidFill>
                <a:effectLst/>
                <a:latin typeface="Courier New" panose="02070309020205020404" pitchFamily="49" charset="0"/>
              </a:rPr>
              <a:t> seconds"</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FF"/>
                </a:solidFill>
                <a:effectLst/>
                <a:latin typeface="Courier New" panose="02070309020205020404" pitchFamily="49" charset="0"/>
              </a:rPr>
              <a:t>f</a:t>
            </a:r>
            <a:r>
              <a:rPr lang="en-US" b="0" dirty="0" err="1">
                <a:solidFill>
                  <a:srgbClr val="A31515"/>
                </a:solidFill>
                <a:effectLst/>
                <a:latin typeface="Courier New" panose="02070309020205020404" pitchFamily="49" charset="0"/>
              </a:rPr>
              <a:t>"Time</a:t>
            </a:r>
            <a:r>
              <a:rPr lang="en-US" b="0" dirty="0">
                <a:solidFill>
                  <a:srgbClr val="A31515"/>
                </a:solidFill>
                <a:effectLst/>
                <a:latin typeface="Courier New" panose="02070309020205020404" pitchFamily="49" charset="0"/>
              </a:rPr>
              <a:t> taken by Code 2: </a:t>
            </a:r>
            <a:r>
              <a:rPr lang="en-US" b="0" dirty="0">
                <a:solidFill>
                  <a:srgbClr val="000000"/>
                </a:solidFill>
                <a:effectLst/>
                <a:latin typeface="Courier New" panose="02070309020205020404" pitchFamily="49" charset="0"/>
              </a:rPr>
              <a:t>{time_taken_2}</a:t>
            </a:r>
            <a:r>
              <a:rPr lang="en-US" b="0" dirty="0">
                <a:solidFill>
                  <a:srgbClr val="A31515"/>
                </a:solidFill>
                <a:effectLst/>
                <a:latin typeface="Courier New" panose="02070309020205020404" pitchFamily="49" charset="0"/>
              </a:rPr>
              <a:t> seconds"</a:t>
            </a:r>
            <a:r>
              <a:rPr lang="en-US" b="0" dirty="0">
                <a:solidFill>
                  <a:srgbClr val="000000"/>
                </a:solidFill>
                <a:effectLst/>
                <a:latin typeface="Courier New" panose="02070309020205020404" pitchFamily="49" charset="0"/>
              </a:rPr>
              <a:t>)</a:t>
            </a: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80D9E328-632B-4AFF-BA79-9A835B315ED3}" type="slidenum">
              <a:rPr lang="en-US" smtClean="0"/>
              <a:t>6</a:t>
            </a:fld>
            <a:endParaRPr lang="en-US"/>
          </a:p>
        </p:txBody>
      </p:sp>
    </p:spTree>
    <p:extLst>
      <p:ext uri="{BB962C8B-B14F-4D97-AF65-F5344CB8AC3E}">
        <p14:creationId xmlns:p14="http://schemas.microsoft.com/office/powerpoint/2010/main" val="264334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9E328-632B-4AFF-BA79-9A835B315ED3}" type="slidenum">
              <a:rPr lang="en-US" smtClean="0"/>
              <a:t>12</a:t>
            </a:fld>
            <a:endParaRPr lang="en-US"/>
          </a:p>
        </p:txBody>
      </p:sp>
    </p:spTree>
    <p:extLst>
      <p:ext uri="{BB962C8B-B14F-4D97-AF65-F5344CB8AC3E}">
        <p14:creationId xmlns:p14="http://schemas.microsoft.com/office/powerpoint/2010/main" val="393690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9E328-632B-4AFF-BA79-9A835B315ED3}" type="slidenum">
              <a:rPr lang="en-US" smtClean="0"/>
              <a:t>33</a:t>
            </a:fld>
            <a:endParaRPr lang="en-US"/>
          </a:p>
        </p:txBody>
      </p:sp>
    </p:spTree>
    <p:extLst>
      <p:ext uri="{BB962C8B-B14F-4D97-AF65-F5344CB8AC3E}">
        <p14:creationId xmlns:p14="http://schemas.microsoft.com/office/powerpoint/2010/main" val="243979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D9E328-632B-4AFF-BA79-9A835B315ED3}" type="slidenum">
              <a:rPr lang="en-US" smtClean="0"/>
              <a:t>35</a:t>
            </a:fld>
            <a:endParaRPr lang="en-US"/>
          </a:p>
        </p:txBody>
      </p:sp>
    </p:spTree>
    <p:extLst>
      <p:ext uri="{BB962C8B-B14F-4D97-AF65-F5344CB8AC3E}">
        <p14:creationId xmlns:p14="http://schemas.microsoft.com/office/powerpoint/2010/main" val="3840728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41DC33-EFFD-43C2-AB1F-3400111EAF87}"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A8996F8-1477-4BD5-AA7F-70AA1001E09D}" type="slidenum">
              <a:rPr lang="en-US" smtClean="0"/>
              <a:t>‹#›</a:t>
            </a:fld>
            <a:endParaRPr lang="en-US"/>
          </a:p>
        </p:txBody>
      </p:sp>
    </p:spTree>
    <p:extLst>
      <p:ext uri="{BB962C8B-B14F-4D97-AF65-F5344CB8AC3E}">
        <p14:creationId xmlns:p14="http://schemas.microsoft.com/office/powerpoint/2010/main" val="301637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1DC33-EFFD-43C2-AB1F-3400111EAF87}"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3198912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1DC33-EFFD-43C2-AB1F-3400111EAF87}"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3558680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1DC33-EFFD-43C2-AB1F-3400111EAF87}"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905559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141DC33-EFFD-43C2-AB1F-3400111EAF87}" type="datetimeFigureOut">
              <a:rPr lang="en-US" smtClean="0"/>
              <a:t>12/12/2023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A8996F8-1477-4BD5-AA7F-70AA1001E09D}" type="slidenum">
              <a:rPr lang="en-US" smtClean="0"/>
              <a:t>‹#›</a:t>
            </a:fld>
            <a:endParaRPr lang="en-US"/>
          </a:p>
        </p:txBody>
      </p:sp>
    </p:spTree>
    <p:extLst>
      <p:ext uri="{BB962C8B-B14F-4D97-AF65-F5344CB8AC3E}">
        <p14:creationId xmlns:p14="http://schemas.microsoft.com/office/powerpoint/2010/main" val="33531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1DC33-EFFD-43C2-AB1F-3400111EAF87}"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3696081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41DC33-EFFD-43C2-AB1F-3400111EAF87}" type="datetimeFigureOut">
              <a:rPr lang="en-US" smtClean="0"/>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2839074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41DC33-EFFD-43C2-AB1F-3400111EAF87}" type="datetimeFigureOut">
              <a:rPr lang="en-US" smtClean="0"/>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121588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1DC33-EFFD-43C2-AB1F-3400111EAF87}" type="datetimeFigureOut">
              <a:rPr lang="en-US" smtClean="0"/>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12052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41DC33-EFFD-43C2-AB1F-3400111EAF87}"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202856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41DC33-EFFD-43C2-AB1F-3400111EAF87}" type="datetimeFigureOut">
              <a:rPr lang="en-US" smtClean="0"/>
              <a:t>12/12/2023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A8996F8-1477-4BD5-AA7F-70AA1001E09D}" type="slidenum">
              <a:rPr lang="en-US" smtClean="0"/>
              <a:t>‹#›</a:t>
            </a:fld>
            <a:endParaRPr lang="en-US"/>
          </a:p>
        </p:txBody>
      </p:sp>
    </p:spTree>
    <p:extLst>
      <p:ext uri="{BB962C8B-B14F-4D97-AF65-F5344CB8AC3E}">
        <p14:creationId xmlns:p14="http://schemas.microsoft.com/office/powerpoint/2010/main" val="895539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141DC33-EFFD-43C2-AB1F-3400111EAF87}" type="datetimeFigureOut">
              <a:rPr lang="en-US" smtClean="0"/>
              <a:t>12/12/2023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A8996F8-1477-4BD5-AA7F-70AA1001E09D}" type="slidenum">
              <a:rPr lang="en-US" smtClean="0"/>
              <a:t>‹#›</a:t>
            </a:fld>
            <a:endParaRPr lang="en-US"/>
          </a:p>
        </p:txBody>
      </p:sp>
    </p:spTree>
    <p:extLst>
      <p:ext uri="{BB962C8B-B14F-4D97-AF65-F5344CB8AC3E}">
        <p14:creationId xmlns:p14="http://schemas.microsoft.com/office/powerpoint/2010/main" val="35465739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4.wdp"/><Relationship Id="rId7" Type="http://schemas.openxmlformats.org/officeDocument/2006/relationships/diagramLayout" Target="../diagrams/layout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5.jpe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3.jpe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6.jpe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4.jpeg"/><Relationship Id="rId5" Type="http://schemas.microsoft.com/office/2007/relationships/hdphoto" Target="../media/hdphoto1.wdp"/><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FBD4-25C7-08D9-0087-51AF3AE951BE}"/>
              </a:ext>
            </a:extLst>
          </p:cNvPr>
          <p:cNvSpPr>
            <a:spLocks noGrp="1"/>
          </p:cNvSpPr>
          <p:nvPr>
            <p:ph type="ctrTitle"/>
          </p:nvPr>
        </p:nvSpPr>
        <p:spPr>
          <a:xfrm>
            <a:off x="1069848" y="1933956"/>
            <a:ext cx="9966960" cy="1069848"/>
          </a:xfrm>
        </p:spPr>
        <p:txBody>
          <a:bodyPr/>
          <a:lstStyle/>
          <a:p>
            <a:r>
              <a:rPr lang="en-US" sz="6600" dirty="0"/>
              <a:t>Software construction lab 11:</a:t>
            </a:r>
            <a:br>
              <a:rPr lang="en-US" sz="6600" dirty="0"/>
            </a:br>
            <a:endParaRPr lang="en-US" sz="6600" dirty="0"/>
          </a:p>
        </p:txBody>
      </p:sp>
      <p:sp>
        <p:nvSpPr>
          <p:cNvPr id="4" name="TextBox 3">
            <a:extLst>
              <a:ext uri="{FF2B5EF4-FFF2-40B4-BE49-F238E27FC236}">
                <a16:creationId xmlns:a16="http://schemas.microsoft.com/office/drawing/2014/main" id="{CE21834F-ED96-AAE9-B8CF-CC0C8AE32FBC}"/>
              </a:ext>
            </a:extLst>
          </p:cNvPr>
          <p:cNvSpPr txBox="1"/>
          <p:nvPr/>
        </p:nvSpPr>
        <p:spPr>
          <a:xfrm>
            <a:off x="1069848" y="3451699"/>
            <a:ext cx="6257925" cy="584775"/>
          </a:xfrm>
          <a:prstGeom prst="rect">
            <a:avLst/>
          </a:prstGeom>
          <a:noFill/>
        </p:spPr>
        <p:txBody>
          <a:bodyPr wrap="square" rtlCol="0">
            <a:spAutoFit/>
          </a:bodyPr>
          <a:lstStyle/>
          <a:p>
            <a:r>
              <a:rPr lang="en-US" sz="3200" b="1" dirty="0"/>
              <a:t>Code Refactoring</a:t>
            </a:r>
          </a:p>
        </p:txBody>
      </p:sp>
    </p:spTree>
    <p:extLst>
      <p:ext uri="{BB962C8B-B14F-4D97-AF65-F5344CB8AC3E}">
        <p14:creationId xmlns:p14="http://schemas.microsoft.com/office/powerpoint/2010/main" val="79432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9677-982B-3CF2-68AF-3524A3FEA4F9}"/>
              </a:ext>
            </a:extLst>
          </p:cNvPr>
          <p:cNvSpPr>
            <a:spLocks noGrp="1"/>
          </p:cNvSpPr>
          <p:nvPr>
            <p:ph type="title"/>
          </p:nvPr>
        </p:nvSpPr>
        <p:spPr>
          <a:xfrm>
            <a:off x="165608" y="2323592"/>
            <a:ext cx="4233672" cy="1609344"/>
          </a:xfrm>
        </p:spPr>
        <p:txBody>
          <a:bodyPr/>
          <a:lstStyle/>
          <a:p>
            <a:r>
              <a:rPr lang="en-US" dirty="0"/>
              <a:t>Causes of</a:t>
            </a:r>
            <a:br>
              <a:rPr lang="en-US" dirty="0"/>
            </a:br>
            <a:r>
              <a:rPr lang="en-US" dirty="0"/>
              <a:t>technical debt</a:t>
            </a:r>
          </a:p>
        </p:txBody>
      </p:sp>
      <p:pic>
        <p:nvPicPr>
          <p:cNvPr id="5" name="Content Placeholder 4">
            <a:extLst>
              <a:ext uri="{FF2B5EF4-FFF2-40B4-BE49-F238E27FC236}">
                <a16:creationId xmlns:a16="http://schemas.microsoft.com/office/drawing/2014/main" id="{14E96540-C1B3-696A-505B-C5C3C20FCFDD}"/>
              </a:ext>
            </a:extLst>
          </p:cNvPr>
          <p:cNvPicPr>
            <a:picLocks noGrp="1" noChangeAspect="1"/>
          </p:cNvPicPr>
          <p:nvPr>
            <p:ph idx="1"/>
          </p:nvPr>
        </p:nvPicPr>
        <p:blipFill rotWithShape="1">
          <a:blip r:embed="rId2"/>
          <a:srcRect t="6583" b="57240"/>
          <a:stretch/>
        </p:blipFill>
        <p:spPr>
          <a:xfrm>
            <a:off x="4399280" y="2065107"/>
            <a:ext cx="7120633" cy="3246634"/>
          </a:xfrm>
        </p:spPr>
      </p:pic>
    </p:spTree>
    <p:extLst>
      <p:ext uri="{BB962C8B-B14F-4D97-AF65-F5344CB8AC3E}">
        <p14:creationId xmlns:p14="http://schemas.microsoft.com/office/powerpoint/2010/main" val="212052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1AD2-08E7-CCC2-A434-6A6B8C24EE5A}"/>
              </a:ext>
            </a:extLst>
          </p:cNvPr>
          <p:cNvSpPr>
            <a:spLocks noGrp="1"/>
          </p:cNvSpPr>
          <p:nvPr>
            <p:ph type="title"/>
          </p:nvPr>
        </p:nvSpPr>
        <p:spPr>
          <a:xfrm>
            <a:off x="927608" y="2171192"/>
            <a:ext cx="3121152" cy="1609344"/>
          </a:xfrm>
        </p:spPr>
        <p:txBody>
          <a:bodyPr/>
          <a:lstStyle/>
          <a:p>
            <a:r>
              <a:rPr lang="en-US" dirty="0"/>
              <a:t>Clean code:</a:t>
            </a:r>
          </a:p>
        </p:txBody>
      </p:sp>
      <p:pic>
        <p:nvPicPr>
          <p:cNvPr id="5" name="Picture 4">
            <a:extLst>
              <a:ext uri="{FF2B5EF4-FFF2-40B4-BE49-F238E27FC236}">
                <a16:creationId xmlns:a16="http://schemas.microsoft.com/office/drawing/2014/main" id="{99809E8E-0D47-4FA9-985A-48F9B0616BED}"/>
              </a:ext>
            </a:extLst>
          </p:cNvPr>
          <p:cNvPicPr>
            <a:picLocks noChangeAspect="1"/>
          </p:cNvPicPr>
          <p:nvPr/>
        </p:nvPicPr>
        <p:blipFill>
          <a:blip r:embed="rId2"/>
          <a:stretch>
            <a:fillRect/>
          </a:stretch>
        </p:blipFill>
        <p:spPr>
          <a:xfrm>
            <a:off x="6006824" y="0"/>
            <a:ext cx="6185175" cy="6858000"/>
          </a:xfrm>
          <a:prstGeom prst="rect">
            <a:avLst/>
          </a:prstGeom>
        </p:spPr>
      </p:pic>
    </p:spTree>
    <p:extLst>
      <p:ext uri="{BB962C8B-B14F-4D97-AF65-F5344CB8AC3E}">
        <p14:creationId xmlns:p14="http://schemas.microsoft.com/office/powerpoint/2010/main" val="193778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3D74-4C39-0F42-99DF-DB989585F4DB}"/>
              </a:ext>
            </a:extLst>
          </p:cNvPr>
          <p:cNvSpPr>
            <a:spLocks noGrp="1"/>
          </p:cNvSpPr>
          <p:nvPr>
            <p:ph type="title"/>
          </p:nvPr>
        </p:nvSpPr>
        <p:spPr>
          <a:xfrm>
            <a:off x="355473" y="2465832"/>
            <a:ext cx="4339818" cy="760253"/>
          </a:xfrm>
        </p:spPr>
        <p:txBody>
          <a:bodyPr>
            <a:normAutofit fontScale="90000"/>
          </a:bodyPr>
          <a:lstStyle/>
          <a:p>
            <a:r>
              <a:rPr lang="en-US" dirty="0"/>
              <a:t>When to refactor:</a:t>
            </a:r>
          </a:p>
        </p:txBody>
      </p:sp>
      <p:pic>
        <p:nvPicPr>
          <p:cNvPr id="5" name="Picture 4">
            <a:extLst>
              <a:ext uri="{FF2B5EF4-FFF2-40B4-BE49-F238E27FC236}">
                <a16:creationId xmlns:a16="http://schemas.microsoft.com/office/drawing/2014/main" id="{608A2855-35A4-528F-34F0-07FA07A17D30}"/>
              </a:ext>
            </a:extLst>
          </p:cNvPr>
          <p:cNvPicPr>
            <a:picLocks noChangeAspect="1"/>
          </p:cNvPicPr>
          <p:nvPr/>
        </p:nvPicPr>
        <p:blipFill rotWithShape="1">
          <a:blip r:embed="rId3"/>
          <a:srcRect t="23953" b="24794"/>
          <a:stretch/>
        </p:blipFill>
        <p:spPr>
          <a:xfrm>
            <a:off x="3550611" y="1403680"/>
            <a:ext cx="7892199" cy="4050640"/>
          </a:xfrm>
          <a:prstGeom prst="rect">
            <a:avLst/>
          </a:prstGeom>
        </p:spPr>
      </p:pic>
    </p:spTree>
    <p:extLst>
      <p:ext uri="{BB962C8B-B14F-4D97-AF65-F5344CB8AC3E}">
        <p14:creationId xmlns:p14="http://schemas.microsoft.com/office/powerpoint/2010/main" val="3573566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DBA6-1983-ED1F-41F7-0ED4D00A111A}"/>
              </a:ext>
            </a:extLst>
          </p:cNvPr>
          <p:cNvSpPr>
            <a:spLocks noGrp="1"/>
          </p:cNvSpPr>
          <p:nvPr>
            <p:ph type="title"/>
          </p:nvPr>
        </p:nvSpPr>
        <p:spPr>
          <a:xfrm>
            <a:off x="898398" y="1352550"/>
            <a:ext cx="10058400" cy="572643"/>
          </a:xfrm>
        </p:spPr>
        <p:txBody>
          <a:bodyPr>
            <a:normAutofit fontScale="90000"/>
          </a:bodyPr>
          <a:lstStyle/>
          <a:p>
            <a:r>
              <a:rPr lang="en-US" dirty="0"/>
              <a:t>Code smell:</a:t>
            </a:r>
            <a:br>
              <a:rPr lang="en-US" dirty="0"/>
            </a:br>
            <a:endParaRPr lang="en-US" dirty="0"/>
          </a:p>
        </p:txBody>
      </p:sp>
      <p:sp>
        <p:nvSpPr>
          <p:cNvPr id="3" name="Content Placeholder 2">
            <a:extLst>
              <a:ext uri="{FF2B5EF4-FFF2-40B4-BE49-F238E27FC236}">
                <a16:creationId xmlns:a16="http://schemas.microsoft.com/office/drawing/2014/main" id="{8D725B27-2A7C-6512-A6AD-4080AC69CF6A}"/>
              </a:ext>
            </a:extLst>
          </p:cNvPr>
          <p:cNvSpPr>
            <a:spLocks noGrp="1"/>
          </p:cNvSpPr>
          <p:nvPr>
            <p:ph idx="1"/>
          </p:nvPr>
        </p:nvSpPr>
        <p:spPr>
          <a:xfrm>
            <a:off x="1069848" y="2121408"/>
            <a:ext cx="10058400" cy="1469517"/>
          </a:xfrm>
        </p:spPr>
        <p:txBody>
          <a:bodyPr>
            <a:normAutofit lnSpcReduction="10000"/>
          </a:bodyPr>
          <a:lstStyle/>
          <a:p>
            <a:pPr marL="0" indent="0" algn="l">
              <a:buNone/>
            </a:pPr>
            <a:r>
              <a:rPr lang="en-US" b="1" dirty="0"/>
              <a:t>Code Smell:</a:t>
            </a:r>
          </a:p>
          <a:p>
            <a:pPr marL="0" indent="0" algn="l">
              <a:buNone/>
            </a:pPr>
            <a:r>
              <a:rPr lang="en-US" dirty="0"/>
              <a:t>Code smell refers to certain patterns in code that may indicate the presence of deeper issues, much like a bad odor suggesting an underlying problem. These are not bugs or errors but rather indicators that the code might need refactoring to improve its design, readability, or maintainability.</a:t>
            </a:r>
          </a:p>
          <a:p>
            <a:endParaRPr lang="en-US" dirty="0"/>
          </a:p>
        </p:txBody>
      </p:sp>
    </p:spTree>
    <p:extLst>
      <p:ext uri="{BB962C8B-B14F-4D97-AF65-F5344CB8AC3E}">
        <p14:creationId xmlns:p14="http://schemas.microsoft.com/office/powerpoint/2010/main" val="3121186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BCDAF-FCB9-1916-578D-592257764BD1}"/>
              </a:ext>
            </a:extLst>
          </p:cNvPr>
          <p:cNvSpPr>
            <a:spLocks noGrp="1"/>
          </p:cNvSpPr>
          <p:nvPr>
            <p:ph type="title"/>
          </p:nvPr>
        </p:nvSpPr>
        <p:spPr>
          <a:xfrm>
            <a:off x="5742431" y="-14289"/>
            <a:ext cx="6809957" cy="1517984"/>
          </a:xfrm>
        </p:spPr>
        <p:txBody>
          <a:bodyPr>
            <a:normAutofit/>
          </a:bodyPr>
          <a:lstStyle/>
          <a:p>
            <a:r>
              <a:rPr lang="en-US" sz="4800" dirty="0">
                <a:solidFill>
                  <a:srgbClr val="000000"/>
                </a:solidFill>
              </a:rPr>
              <a:t>Types of code smell:</a:t>
            </a:r>
          </a:p>
        </p:txBody>
      </p:sp>
      <p:pic>
        <p:nvPicPr>
          <p:cNvPr id="5" name="Picture 4" descr="Computer script on a screen">
            <a:extLst>
              <a:ext uri="{FF2B5EF4-FFF2-40B4-BE49-F238E27FC236}">
                <a16:creationId xmlns:a16="http://schemas.microsoft.com/office/drawing/2014/main" id="{CFCCF7CC-A504-7EDE-DFD1-9974C7016F25}"/>
              </a:ext>
            </a:extLst>
          </p:cNvPr>
          <p:cNvPicPr>
            <a:picLocks noChangeAspect="1"/>
          </p:cNvPicPr>
          <p:nvPr/>
        </p:nvPicPr>
        <p:blipFill rotWithShape="1">
          <a:blip r:embed="rId2"/>
          <a:srcRect r="36769"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1" name="Freeform: Shape 10">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E92A8751-D468-01DB-D32D-0D19EA02D0CB}"/>
              </a:ext>
            </a:extLst>
          </p:cNvPr>
          <p:cNvSpPr>
            <a:spLocks noGrp="1"/>
          </p:cNvSpPr>
          <p:nvPr>
            <p:ph idx="1"/>
          </p:nvPr>
        </p:nvSpPr>
        <p:spPr>
          <a:xfrm>
            <a:off x="6372587" y="1848000"/>
            <a:ext cx="5340991" cy="4665694"/>
          </a:xfrm>
        </p:spPr>
        <p:txBody>
          <a:bodyPr anchor="t">
            <a:normAutofit/>
          </a:bodyPr>
          <a:lstStyle/>
          <a:p>
            <a:pPr marL="0" indent="0">
              <a:buNone/>
            </a:pPr>
            <a:r>
              <a:rPr lang="en-US" sz="1600" b="1" dirty="0">
                <a:solidFill>
                  <a:srgbClr val="000000"/>
                </a:solidFill>
              </a:rPr>
              <a:t>Duplicated Code:</a:t>
            </a:r>
          </a:p>
          <a:p>
            <a:pPr marL="742950" lvl="1" indent="-285750">
              <a:buFont typeface="+mj-lt"/>
              <a:buAutoNum type="arabicPeriod"/>
            </a:pPr>
            <a:r>
              <a:rPr lang="en-US" sz="1600" dirty="0">
                <a:solidFill>
                  <a:srgbClr val="000000"/>
                </a:solidFill>
              </a:rPr>
              <a:t>Description: Repeated chunks of code in different parts of the system.</a:t>
            </a:r>
          </a:p>
          <a:p>
            <a:pPr marL="742950" lvl="1" indent="-285750">
              <a:buFont typeface="+mj-lt"/>
              <a:buAutoNum type="arabicPeriod"/>
            </a:pPr>
            <a:r>
              <a:rPr lang="en-US" sz="1600" dirty="0">
                <a:solidFill>
                  <a:srgbClr val="000000"/>
                </a:solidFill>
              </a:rPr>
              <a:t>Impact: Maintenance challenges, as changes may need to be applied in multiple places.</a:t>
            </a:r>
          </a:p>
          <a:p>
            <a:pPr marL="0" indent="0">
              <a:buNone/>
            </a:pPr>
            <a:r>
              <a:rPr lang="en-US" sz="1600" b="1" dirty="0">
                <a:solidFill>
                  <a:srgbClr val="000000"/>
                </a:solidFill>
              </a:rPr>
              <a:t>Long Method:</a:t>
            </a:r>
          </a:p>
          <a:p>
            <a:pPr marL="742950" lvl="1" indent="-285750">
              <a:buFont typeface="+mj-lt"/>
              <a:buAutoNum type="arabicPeriod"/>
            </a:pPr>
            <a:r>
              <a:rPr lang="en-US" sz="1600" dirty="0">
                <a:solidFill>
                  <a:srgbClr val="000000"/>
                </a:solidFill>
              </a:rPr>
              <a:t>Description: A function or method that is excessively long.</a:t>
            </a:r>
          </a:p>
          <a:p>
            <a:pPr marL="742950" lvl="1" indent="-285750">
              <a:buFont typeface="+mj-lt"/>
              <a:buAutoNum type="arabicPeriod"/>
            </a:pPr>
            <a:r>
              <a:rPr lang="en-US" sz="1600" dirty="0">
                <a:solidFill>
                  <a:srgbClr val="000000"/>
                </a:solidFill>
              </a:rPr>
              <a:t>Impact: Reduced readability and maintainability; harder to understand and troubleshoot.</a:t>
            </a:r>
          </a:p>
          <a:p>
            <a:pPr marL="0" indent="0">
              <a:buNone/>
            </a:pPr>
            <a:r>
              <a:rPr lang="en-US" sz="1600" b="1" dirty="0">
                <a:solidFill>
                  <a:srgbClr val="000000"/>
                </a:solidFill>
              </a:rPr>
              <a:t>Large Class:</a:t>
            </a:r>
          </a:p>
          <a:p>
            <a:pPr marL="742950" lvl="1" indent="-285750">
              <a:buFont typeface="+mj-lt"/>
              <a:buAutoNum type="arabicPeriod"/>
            </a:pPr>
            <a:r>
              <a:rPr lang="en-US" sz="1600" dirty="0">
                <a:solidFill>
                  <a:srgbClr val="000000"/>
                </a:solidFill>
              </a:rPr>
              <a:t>Description: A class with a vast number of methods and attributes.</a:t>
            </a:r>
          </a:p>
          <a:p>
            <a:pPr marL="742950" lvl="1" indent="-285750">
              <a:buFont typeface="+mj-lt"/>
              <a:buAutoNum type="arabicPeriod"/>
            </a:pPr>
            <a:r>
              <a:rPr lang="en-US" sz="1600" dirty="0">
                <a:solidFill>
                  <a:srgbClr val="000000"/>
                </a:solidFill>
              </a:rPr>
              <a:t>Impact: Decreased cohesion, making it harder to understand and maintain the class.</a:t>
            </a:r>
          </a:p>
          <a:p>
            <a:endParaRPr lang="en-US" sz="1100" dirty="0">
              <a:solidFill>
                <a:srgbClr val="000000"/>
              </a:solidFill>
            </a:endParaRPr>
          </a:p>
        </p:txBody>
      </p:sp>
      <p:grpSp>
        <p:nvGrpSpPr>
          <p:cNvPr id="13" name="Group 12">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5" name="Oval 14">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366017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2046455-50E7-75A4-E516-AF5075A0B824}"/>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Continue…</a:t>
            </a: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347DA2E8-ED19-9B55-C51D-CD15EA36B435}"/>
              </a:ext>
            </a:extLst>
          </p:cNvPr>
          <p:cNvGraphicFramePr>
            <a:graphicFrameLocks noGrp="1"/>
          </p:cNvGraphicFramePr>
          <p:nvPr>
            <p:ph idx="1"/>
            <p:extLst>
              <p:ext uri="{D42A27DB-BD31-4B8C-83A1-F6EECF244321}">
                <p14:modId xmlns:p14="http://schemas.microsoft.com/office/powerpoint/2010/main" val="1571979119"/>
              </p:ext>
            </p:extLst>
          </p:nvPr>
        </p:nvGraphicFramePr>
        <p:xfrm>
          <a:off x="5753528" y="678094"/>
          <a:ext cx="6174769" cy="54544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63504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D8C4-EED6-3C16-58D4-5878F7104FB0}"/>
              </a:ext>
            </a:extLst>
          </p:cNvPr>
          <p:cNvSpPr>
            <a:spLocks noGrp="1"/>
          </p:cNvSpPr>
          <p:nvPr>
            <p:ph type="title"/>
          </p:nvPr>
        </p:nvSpPr>
        <p:spPr>
          <a:xfrm>
            <a:off x="699979" y="2295463"/>
            <a:ext cx="4735051" cy="1609344"/>
          </a:xfrm>
        </p:spPr>
        <p:txBody>
          <a:bodyPr/>
          <a:lstStyle/>
          <a:p>
            <a:r>
              <a:rPr lang="en-US" dirty="0"/>
              <a:t>Refactoring techniques:</a:t>
            </a:r>
          </a:p>
        </p:txBody>
      </p:sp>
      <p:pic>
        <p:nvPicPr>
          <p:cNvPr id="5" name="Content Placeholder 4">
            <a:extLst>
              <a:ext uri="{FF2B5EF4-FFF2-40B4-BE49-F238E27FC236}">
                <a16:creationId xmlns:a16="http://schemas.microsoft.com/office/drawing/2014/main" id="{92581EC1-5073-0CAB-23CB-379CF97DD52E}"/>
              </a:ext>
            </a:extLst>
          </p:cNvPr>
          <p:cNvPicPr>
            <a:picLocks noGrp="1" noChangeAspect="1"/>
          </p:cNvPicPr>
          <p:nvPr>
            <p:ph idx="1"/>
          </p:nvPr>
        </p:nvPicPr>
        <p:blipFill>
          <a:blip r:embed="rId2"/>
          <a:stretch>
            <a:fillRect/>
          </a:stretch>
        </p:blipFill>
        <p:spPr>
          <a:xfrm>
            <a:off x="6085115" y="0"/>
            <a:ext cx="6106885" cy="6858000"/>
          </a:xfrm>
        </p:spPr>
      </p:pic>
    </p:spTree>
    <p:extLst>
      <p:ext uri="{BB962C8B-B14F-4D97-AF65-F5344CB8AC3E}">
        <p14:creationId xmlns:p14="http://schemas.microsoft.com/office/powerpoint/2010/main" val="1188619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8" name="Rectangle 17">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lose-up of wooden white and yellow ruler">
            <a:extLst>
              <a:ext uri="{FF2B5EF4-FFF2-40B4-BE49-F238E27FC236}">
                <a16:creationId xmlns:a16="http://schemas.microsoft.com/office/drawing/2014/main" id="{1A33998D-AA92-7EAD-0A3B-281F65558FE8}"/>
              </a:ext>
            </a:extLst>
          </p:cNvPr>
          <p:cNvPicPr>
            <a:picLocks noChangeAspect="1"/>
          </p:cNvPicPr>
          <p:nvPr/>
        </p:nvPicPr>
        <p:blipFill rotWithShape="1">
          <a:blip r:embed="rId6"/>
          <a:srcRect t="24351" b="649"/>
          <a:stretch/>
        </p:blipFill>
        <p:spPr>
          <a:xfrm>
            <a:off x="20" y="10"/>
            <a:ext cx="12191980" cy="6857989"/>
          </a:xfrm>
          <a:prstGeom prst="rect">
            <a:avLst/>
          </a:prstGeom>
        </p:spPr>
      </p:pic>
      <p:sp>
        <p:nvSpPr>
          <p:cNvPr id="20" name="Rectangle 19">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683DD-6AEB-4E98-15D2-9F1C95BC0C69}"/>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a:blipFill dpi="0" rotWithShape="1">
                  <a:blip r:embed="rId4"/>
                  <a:srcRect/>
                  <a:tile tx="6350" ty="-127000" sx="65000" sy="64000" flip="none" algn="tl"/>
                </a:blipFill>
              </a:rPr>
              <a:t>Composing methods:</a:t>
            </a:r>
          </a:p>
        </p:txBody>
      </p:sp>
      <p:grpSp>
        <p:nvGrpSpPr>
          <p:cNvPr id="22" name="Group 21">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3" name="Oval 22">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52120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2BB92B-4B08-6FE4-45D8-B00E82D12A54}"/>
              </a:ext>
            </a:extLst>
          </p:cNvPr>
          <p:cNvPicPr>
            <a:picLocks noGrp="1" noChangeAspect="1"/>
          </p:cNvPicPr>
          <p:nvPr>
            <p:ph idx="1"/>
          </p:nvPr>
        </p:nvPicPr>
        <p:blipFill>
          <a:blip r:embed="rId2"/>
          <a:stretch>
            <a:fillRect/>
          </a:stretch>
        </p:blipFill>
        <p:spPr>
          <a:xfrm>
            <a:off x="224437" y="95285"/>
            <a:ext cx="6223933" cy="2695024"/>
          </a:xfrm>
        </p:spPr>
      </p:pic>
      <p:pic>
        <p:nvPicPr>
          <p:cNvPr id="11" name="Picture 10">
            <a:extLst>
              <a:ext uri="{FF2B5EF4-FFF2-40B4-BE49-F238E27FC236}">
                <a16:creationId xmlns:a16="http://schemas.microsoft.com/office/drawing/2014/main" id="{6FC9B986-54E0-6795-C30A-C6850FA900FB}"/>
              </a:ext>
            </a:extLst>
          </p:cNvPr>
          <p:cNvPicPr>
            <a:picLocks noChangeAspect="1"/>
          </p:cNvPicPr>
          <p:nvPr/>
        </p:nvPicPr>
        <p:blipFill>
          <a:blip r:embed="rId3"/>
          <a:stretch>
            <a:fillRect/>
          </a:stretch>
        </p:blipFill>
        <p:spPr>
          <a:xfrm>
            <a:off x="632866" y="3230466"/>
            <a:ext cx="4667250" cy="2095500"/>
          </a:xfrm>
          <a:prstGeom prst="rect">
            <a:avLst/>
          </a:prstGeom>
        </p:spPr>
      </p:pic>
      <p:sp>
        <p:nvSpPr>
          <p:cNvPr id="12" name="TextBox 11">
            <a:extLst>
              <a:ext uri="{FF2B5EF4-FFF2-40B4-BE49-F238E27FC236}">
                <a16:creationId xmlns:a16="http://schemas.microsoft.com/office/drawing/2014/main" id="{51259544-3723-FCC6-CA96-4799591AAF6D}"/>
              </a:ext>
            </a:extLst>
          </p:cNvPr>
          <p:cNvSpPr txBox="1"/>
          <p:nvPr/>
        </p:nvSpPr>
        <p:spPr>
          <a:xfrm>
            <a:off x="632866" y="2790309"/>
            <a:ext cx="1270000" cy="369332"/>
          </a:xfrm>
          <a:prstGeom prst="rect">
            <a:avLst/>
          </a:prstGeom>
          <a:noFill/>
        </p:spPr>
        <p:txBody>
          <a:bodyPr wrap="square" rtlCol="0">
            <a:spAutoFit/>
          </a:bodyPr>
          <a:lstStyle/>
          <a:p>
            <a:r>
              <a:rPr lang="en-US" dirty="0"/>
              <a:t>Before:</a:t>
            </a:r>
          </a:p>
        </p:txBody>
      </p:sp>
      <p:sp>
        <p:nvSpPr>
          <p:cNvPr id="13" name="TextBox 12">
            <a:extLst>
              <a:ext uri="{FF2B5EF4-FFF2-40B4-BE49-F238E27FC236}">
                <a16:creationId xmlns:a16="http://schemas.microsoft.com/office/drawing/2014/main" id="{81A7A9C8-2990-222E-BE29-D83C38AC17EF}"/>
              </a:ext>
            </a:extLst>
          </p:cNvPr>
          <p:cNvSpPr txBox="1"/>
          <p:nvPr/>
        </p:nvSpPr>
        <p:spPr>
          <a:xfrm>
            <a:off x="7188943" y="1840168"/>
            <a:ext cx="1270000" cy="369332"/>
          </a:xfrm>
          <a:prstGeom prst="rect">
            <a:avLst/>
          </a:prstGeom>
          <a:noFill/>
        </p:spPr>
        <p:txBody>
          <a:bodyPr wrap="square" rtlCol="0">
            <a:spAutoFit/>
          </a:bodyPr>
          <a:lstStyle/>
          <a:p>
            <a:r>
              <a:rPr lang="en-US" dirty="0"/>
              <a:t>After:</a:t>
            </a:r>
          </a:p>
        </p:txBody>
      </p:sp>
      <p:pic>
        <p:nvPicPr>
          <p:cNvPr id="15" name="Picture 14">
            <a:extLst>
              <a:ext uri="{FF2B5EF4-FFF2-40B4-BE49-F238E27FC236}">
                <a16:creationId xmlns:a16="http://schemas.microsoft.com/office/drawing/2014/main" id="{96AC8C78-0924-A69A-1D06-AFC7F96C533B}"/>
              </a:ext>
            </a:extLst>
          </p:cNvPr>
          <p:cNvPicPr>
            <a:picLocks noChangeAspect="1"/>
          </p:cNvPicPr>
          <p:nvPr/>
        </p:nvPicPr>
        <p:blipFill>
          <a:blip r:embed="rId4"/>
          <a:stretch>
            <a:fillRect/>
          </a:stretch>
        </p:blipFill>
        <p:spPr>
          <a:xfrm>
            <a:off x="6353175" y="2380439"/>
            <a:ext cx="5838825" cy="4566414"/>
          </a:xfrm>
          <a:prstGeom prst="rect">
            <a:avLst/>
          </a:prstGeom>
        </p:spPr>
      </p:pic>
    </p:spTree>
    <p:extLst>
      <p:ext uri="{BB962C8B-B14F-4D97-AF65-F5344CB8AC3E}">
        <p14:creationId xmlns:p14="http://schemas.microsoft.com/office/powerpoint/2010/main" val="1804394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3B5E-1B6F-C0F6-EA38-4401010570AC}"/>
              </a:ext>
            </a:extLst>
          </p:cNvPr>
          <p:cNvSpPr>
            <a:spLocks noGrp="1"/>
          </p:cNvSpPr>
          <p:nvPr>
            <p:ph type="title"/>
          </p:nvPr>
        </p:nvSpPr>
        <p:spPr/>
        <p:txBody>
          <a:bodyPr/>
          <a:lstStyle/>
          <a:p>
            <a:r>
              <a:rPr lang="en-US" dirty="0"/>
              <a:t>Explanation:</a:t>
            </a:r>
          </a:p>
        </p:txBody>
      </p:sp>
      <p:pic>
        <p:nvPicPr>
          <p:cNvPr id="5" name="Picture 4">
            <a:extLst>
              <a:ext uri="{FF2B5EF4-FFF2-40B4-BE49-F238E27FC236}">
                <a16:creationId xmlns:a16="http://schemas.microsoft.com/office/drawing/2014/main" id="{A823018E-720B-F090-098B-9057A0AEE760}"/>
              </a:ext>
            </a:extLst>
          </p:cNvPr>
          <p:cNvPicPr>
            <a:picLocks noChangeAspect="1"/>
          </p:cNvPicPr>
          <p:nvPr/>
        </p:nvPicPr>
        <p:blipFill>
          <a:blip r:embed="rId2"/>
          <a:stretch>
            <a:fillRect/>
          </a:stretch>
        </p:blipFill>
        <p:spPr>
          <a:xfrm>
            <a:off x="4267200" y="2180425"/>
            <a:ext cx="5825490" cy="4192943"/>
          </a:xfrm>
          <a:prstGeom prst="rect">
            <a:avLst/>
          </a:prstGeom>
        </p:spPr>
      </p:pic>
    </p:spTree>
    <p:extLst>
      <p:ext uri="{BB962C8B-B14F-4D97-AF65-F5344CB8AC3E}">
        <p14:creationId xmlns:p14="http://schemas.microsoft.com/office/powerpoint/2010/main" val="351158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9BCC-02A1-E63C-6FAF-DF8C602609AC}"/>
              </a:ext>
            </a:extLst>
          </p:cNvPr>
          <p:cNvSpPr>
            <a:spLocks noGrp="1"/>
          </p:cNvSpPr>
          <p:nvPr>
            <p:ph type="title"/>
          </p:nvPr>
        </p:nvSpPr>
        <p:spPr>
          <a:xfrm>
            <a:off x="1069848" y="484632"/>
            <a:ext cx="10058400" cy="481139"/>
          </a:xfrm>
        </p:spPr>
        <p:txBody>
          <a:bodyPr>
            <a:normAutofit fontScale="90000"/>
          </a:bodyPr>
          <a:lstStyle/>
          <a:p>
            <a:r>
              <a:rPr lang="en-US" dirty="0"/>
              <a:t>Outcomes:</a:t>
            </a:r>
          </a:p>
        </p:txBody>
      </p:sp>
      <p:sp>
        <p:nvSpPr>
          <p:cNvPr id="3" name="Content Placeholder 2">
            <a:extLst>
              <a:ext uri="{FF2B5EF4-FFF2-40B4-BE49-F238E27FC236}">
                <a16:creationId xmlns:a16="http://schemas.microsoft.com/office/drawing/2014/main" id="{773F81CE-66D6-74DE-0368-19354533F4E5}"/>
              </a:ext>
            </a:extLst>
          </p:cNvPr>
          <p:cNvSpPr>
            <a:spLocks noGrp="1"/>
          </p:cNvSpPr>
          <p:nvPr>
            <p:ph idx="1"/>
          </p:nvPr>
        </p:nvSpPr>
        <p:spPr/>
        <p:txBody>
          <a:bodyPr>
            <a:normAutofit fontScale="92500" lnSpcReduction="20000"/>
          </a:bodyPr>
          <a:lstStyle/>
          <a:p>
            <a:pPr marL="0" indent="0" algn="l">
              <a:buNone/>
            </a:pPr>
            <a:r>
              <a:rPr lang="en-US" dirty="0"/>
              <a:t>After doing this lab student will be able to do:</a:t>
            </a:r>
          </a:p>
          <a:p>
            <a:pPr algn="l">
              <a:buFont typeface="+mj-lt"/>
              <a:buAutoNum type="arabicPeriod"/>
            </a:pPr>
            <a:r>
              <a:rPr lang="en-US" dirty="0"/>
              <a:t>Code Readability Appreciation:</a:t>
            </a:r>
          </a:p>
          <a:p>
            <a:pPr algn="l">
              <a:buFont typeface="+mj-lt"/>
              <a:buAutoNum type="arabicPeriod"/>
            </a:pPr>
            <a:r>
              <a:rPr lang="en-US" dirty="0"/>
              <a:t>Code Smells Recognition:</a:t>
            </a:r>
          </a:p>
          <a:p>
            <a:pPr algn="l">
              <a:buFont typeface="+mj-lt"/>
              <a:buAutoNum type="arabicPeriod"/>
            </a:pPr>
            <a:r>
              <a:rPr lang="en-US" dirty="0"/>
              <a:t>Best Practices Application:</a:t>
            </a:r>
          </a:p>
          <a:p>
            <a:pPr algn="l">
              <a:buFont typeface="+mj-lt"/>
              <a:buAutoNum type="arabicPeriod"/>
            </a:pPr>
            <a:r>
              <a:rPr lang="en-US" dirty="0"/>
              <a:t>Utilizing Built-in Functions:</a:t>
            </a:r>
          </a:p>
          <a:p>
            <a:pPr algn="l">
              <a:buFont typeface="+mj-lt"/>
              <a:buAutoNum type="arabicPeriod"/>
            </a:pPr>
            <a:r>
              <a:rPr lang="en-US" dirty="0"/>
              <a:t>Performance Optimization:</a:t>
            </a:r>
          </a:p>
          <a:p>
            <a:pPr algn="l">
              <a:buFont typeface="+mj-lt"/>
              <a:buAutoNum type="arabicPeriod"/>
            </a:pPr>
            <a:r>
              <a:rPr lang="en-US" dirty="0"/>
              <a:t>Debugging and Maintenance Enhancement:</a:t>
            </a:r>
          </a:p>
          <a:p>
            <a:pPr algn="l">
              <a:buFont typeface="+mj-lt"/>
              <a:buAutoNum type="arabicPeriod"/>
            </a:pPr>
            <a:r>
              <a:rPr lang="en-US" dirty="0"/>
              <a:t>Code Collaboration Promotion:</a:t>
            </a:r>
          </a:p>
          <a:p>
            <a:pPr algn="l">
              <a:buFont typeface="+mj-lt"/>
              <a:buAutoNum type="arabicPeriod"/>
            </a:pPr>
            <a:r>
              <a:rPr lang="en-US" dirty="0"/>
              <a:t>Time Complexity Considerations:</a:t>
            </a:r>
          </a:p>
          <a:p>
            <a:pPr algn="l">
              <a:buFont typeface="+mj-lt"/>
              <a:buAutoNum type="arabicPeriod"/>
            </a:pPr>
            <a:r>
              <a:rPr lang="en-US" dirty="0"/>
              <a:t>Confidence in Refactoring:</a:t>
            </a:r>
          </a:p>
          <a:p>
            <a:pPr algn="l">
              <a:buFont typeface="+mj-lt"/>
              <a:buAutoNum type="arabicPeriod"/>
            </a:pPr>
            <a:r>
              <a:rPr lang="en-US" dirty="0"/>
              <a:t>Code Refactoring Mindset Development:</a:t>
            </a:r>
          </a:p>
          <a:p>
            <a:endParaRPr lang="en-US" dirty="0"/>
          </a:p>
        </p:txBody>
      </p:sp>
    </p:spTree>
    <p:extLst>
      <p:ext uri="{BB962C8B-B14F-4D97-AF65-F5344CB8AC3E}">
        <p14:creationId xmlns:p14="http://schemas.microsoft.com/office/powerpoint/2010/main" val="2886113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1259544-3723-FCC6-CA96-4799591AAF6D}"/>
              </a:ext>
            </a:extLst>
          </p:cNvPr>
          <p:cNvSpPr txBox="1"/>
          <p:nvPr/>
        </p:nvSpPr>
        <p:spPr>
          <a:xfrm>
            <a:off x="792480" y="2301240"/>
            <a:ext cx="1270000" cy="369332"/>
          </a:xfrm>
          <a:prstGeom prst="rect">
            <a:avLst/>
          </a:prstGeom>
          <a:noFill/>
        </p:spPr>
        <p:txBody>
          <a:bodyPr wrap="square" rtlCol="0">
            <a:spAutoFit/>
          </a:bodyPr>
          <a:lstStyle/>
          <a:p>
            <a:r>
              <a:rPr lang="en-US" dirty="0"/>
              <a:t>Before:</a:t>
            </a:r>
          </a:p>
        </p:txBody>
      </p:sp>
      <p:sp>
        <p:nvSpPr>
          <p:cNvPr id="13" name="TextBox 12">
            <a:extLst>
              <a:ext uri="{FF2B5EF4-FFF2-40B4-BE49-F238E27FC236}">
                <a16:creationId xmlns:a16="http://schemas.microsoft.com/office/drawing/2014/main" id="{81A7A9C8-2990-222E-BE29-D83C38AC17EF}"/>
              </a:ext>
            </a:extLst>
          </p:cNvPr>
          <p:cNvSpPr txBox="1"/>
          <p:nvPr/>
        </p:nvSpPr>
        <p:spPr>
          <a:xfrm>
            <a:off x="7579360" y="2210038"/>
            <a:ext cx="1270000" cy="369332"/>
          </a:xfrm>
          <a:prstGeom prst="rect">
            <a:avLst/>
          </a:prstGeom>
          <a:noFill/>
        </p:spPr>
        <p:txBody>
          <a:bodyPr wrap="square" rtlCol="0">
            <a:spAutoFit/>
          </a:bodyPr>
          <a:lstStyle/>
          <a:p>
            <a:r>
              <a:rPr lang="en-US" dirty="0"/>
              <a:t>After:</a:t>
            </a:r>
          </a:p>
        </p:txBody>
      </p:sp>
      <p:pic>
        <p:nvPicPr>
          <p:cNvPr id="2" name="Picture 1">
            <a:extLst>
              <a:ext uri="{FF2B5EF4-FFF2-40B4-BE49-F238E27FC236}">
                <a16:creationId xmlns:a16="http://schemas.microsoft.com/office/drawing/2014/main" id="{1EEA62F9-C504-CE59-A741-B8F6035391A0}"/>
              </a:ext>
            </a:extLst>
          </p:cNvPr>
          <p:cNvPicPr>
            <a:picLocks noChangeAspect="1"/>
          </p:cNvPicPr>
          <p:nvPr/>
        </p:nvPicPr>
        <p:blipFill>
          <a:blip r:embed="rId2"/>
          <a:stretch>
            <a:fillRect/>
          </a:stretch>
        </p:blipFill>
        <p:spPr>
          <a:xfrm>
            <a:off x="436880" y="2681605"/>
            <a:ext cx="4648200" cy="3638550"/>
          </a:xfrm>
          <a:prstGeom prst="rect">
            <a:avLst/>
          </a:prstGeom>
        </p:spPr>
      </p:pic>
      <p:pic>
        <p:nvPicPr>
          <p:cNvPr id="6" name="Picture 5">
            <a:extLst>
              <a:ext uri="{FF2B5EF4-FFF2-40B4-BE49-F238E27FC236}">
                <a16:creationId xmlns:a16="http://schemas.microsoft.com/office/drawing/2014/main" id="{A679A9E7-4542-4EBC-2DFD-963D11493A1A}"/>
              </a:ext>
            </a:extLst>
          </p:cNvPr>
          <p:cNvPicPr>
            <a:picLocks noChangeAspect="1"/>
          </p:cNvPicPr>
          <p:nvPr/>
        </p:nvPicPr>
        <p:blipFill>
          <a:blip r:embed="rId3"/>
          <a:stretch>
            <a:fillRect/>
          </a:stretch>
        </p:blipFill>
        <p:spPr>
          <a:xfrm>
            <a:off x="248920" y="247888"/>
            <a:ext cx="4572000" cy="1962150"/>
          </a:xfrm>
          <a:prstGeom prst="rect">
            <a:avLst/>
          </a:prstGeom>
        </p:spPr>
      </p:pic>
      <p:pic>
        <p:nvPicPr>
          <p:cNvPr id="8" name="Picture 7">
            <a:extLst>
              <a:ext uri="{FF2B5EF4-FFF2-40B4-BE49-F238E27FC236}">
                <a16:creationId xmlns:a16="http://schemas.microsoft.com/office/drawing/2014/main" id="{1B0B7D37-9882-31B6-DF5E-DB70BA86B860}"/>
              </a:ext>
            </a:extLst>
          </p:cNvPr>
          <p:cNvPicPr>
            <a:picLocks noChangeAspect="1"/>
          </p:cNvPicPr>
          <p:nvPr/>
        </p:nvPicPr>
        <p:blipFill rotWithShape="1">
          <a:blip r:embed="rId4"/>
          <a:srcRect b="63232"/>
          <a:stretch/>
        </p:blipFill>
        <p:spPr>
          <a:xfrm>
            <a:off x="6096000" y="2681605"/>
            <a:ext cx="5864685" cy="2609586"/>
          </a:xfrm>
          <a:prstGeom prst="rect">
            <a:avLst/>
          </a:prstGeom>
        </p:spPr>
      </p:pic>
    </p:spTree>
    <p:extLst>
      <p:ext uri="{BB962C8B-B14F-4D97-AF65-F5344CB8AC3E}">
        <p14:creationId xmlns:p14="http://schemas.microsoft.com/office/powerpoint/2010/main" val="169688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FDFF-B4EA-8035-9674-17289ABE4BCF}"/>
              </a:ext>
            </a:extLst>
          </p:cNvPr>
          <p:cNvSpPr>
            <a:spLocks noGrp="1"/>
          </p:cNvSpPr>
          <p:nvPr>
            <p:ph type="title"/>
          </p:nvPr>
        </p:nvSpPr>
        <p:spPr/>
        <p:txBody>
          <a:bodyPr/>
          <a:lstStyle/>
          <a:p>
            <a:r>
              <a:rPr lang="en-US" dirty="0"/>
              <a:t>Explanation:</a:t>
            </a:r>
          </a:p>
        </p:txBody>
      </p:sp>
      <p:pic>
        <p:nvPicPr>
          <p:cNvPr id="9" name="Content Placeholder 8">
            <a:extLst>
              <a:ext uri="{FF2B5EF4-FFF2-40B4-BE49-F238E27FC236}">
                <a16:creationId xmlns:a16="http://schemas.microsoft.com/office/drawing/2014/main" id="{7341A56E-DD7D-2573-A998-104C0F5C6B3F}"/>
              </a:ext>
            </a:extLst>
          </p:cNvPr>
          <p:cNvPicPr>
            <a:picLocks noGrp="1" noChangeAspect="1"/>
          </p:cNvPicPr>
          <p:nvPr>
            <p:ph idx="1"/>
          </p:nvPr>
        </p:nvPicPr>
        <p:blipFill rotWithShape="1">
          <a:blip r:embed="rId2"/>
          <a:srcRect t="45204"/>
          <a:stretch/>
        </p:blipFill>
        <p:spPr>
          <a:xfrm>
            <a:off x="2907588" y="1891451"/>
            <a:ext cx="7059956" cy="4681784"/>
          </a:xfrm>
        </p:spPr>
      </p:pic>
    </p:spTree>
    <p:extLst>
      <p:ext uri="{BB962C8B-B14F-4D97-AF65-F5344CB8AC3E}">
        <p14:creationId xmlns:p14="http://schemas.microsoft.com/office/powerpoint/2010/main" val="32347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385F1-3A0B-0E00-1E72-F4D3AEFEDF28}"/>
              </a:ext>
            </a:extLst>
          </p:cNvPr>
          <p:cNvPicPr>
            <a:picLocks noChangeAspect="1"/>
          </p:cNvPicPr>
          <p:nvPr/>
        </p:nvPicPr>
        <p:blipFill>
          <a:blip r:embed="rId2"/>
          <a:stretch>
            <a:fillRect/>
          </a:stretch>
        </p:blipFill>
        <p:spPr>
          <a:xfrm>
            <a:off x="-625" y="438467"/>
            <a:ext cx="6096625" cy="5818495"/>
          </a:xfrm>
          <a:prstGeom prst="rect">
            <a:avLst/>
          </a:prstGeom>
        </p:spPr>
      </p:pic>
      <p:pic>
        <p:nvPicPr>
          <p:cNvPr id="7" name="Picture 6">
            <a:extLst>
              <a:ext uri="{FF2B5EF4-FFF2-40B4-BE49-F238E27FC236}">
                <a16:creationId xmlns:a16="http://schemas.microsoft.com/office/drawing/2014/main" id="{DB1352D0-0359-A49A-6695-9F43B0D70FC3}"/>
              </a:ext>
            </a:extLst>
          </p:cNvPr>
          <p:cNvPicPr>
            <a:picLocks noChangeAspect="1"/>
          </p:cNvPicPr>
          <p:nvPr/>
        </p:nvPicPr>
        <p:blipFill>
          <a:blip r:embed="rId3"/>
          <a:stretch>
            <a:fillRect/>
          </a:stretch>
        </p:blipFill>
        <p:spPr>
          <a:xfrm>
            <a:off x="5997207" y="438467"/>
            <a:ext cx="6233617" cy="5674657"/>
          </a:xfrm>
          <a:prstGeom prst="rect">
            <a:avLst/>
          </a:prstGeom>
        </p:spPr>
      </p:pic>
    </p:spTree>
    <p:extLst>
      <p:ext uri="{BB962C8B-B14F-4D97-AF65-F5344CB8AC3E}">
        <p14:creationId xmlns:p14="http://schemas.microsoft.com/office/powerpoint/2010/main" val="1925180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00294-1019-9FB5-5653-C7FDE52161D2}"/>
              </a:ext>
            </a:extLst>
          </p:cNvPr>
          <p:cNvPicPr>
            <a:picLocks noChangeAspect="1"/>
          </p:cNvPicPr>
          <p:nvPr/>
        </p:nvPicPr>
        <p:blipFill>
          <a:blip r:embed="rId2"/>
          <a:stretch>
            <a:fillRect/>
          </a:stretch>
        </p:blipFill>
        <p:spPr>
          <a:xfrm>
            <a:off x="0" y="308438"/>
            <a:ext cx="5924576" cy="4273835"/>
          </a:xfrm>
          <a:prstGeom prst="rect">
            <a:avLst/>
          </a:prstGeom>
        </p:spPr>
      </p:pic>
      <p:pic>
        <p:nvPicPr>
          <p:cNvPr id="7" name="Picture 6">
            <a:extLst>
              <a:ext uri="{FF2B5EF4-FFF2-40B4-BE49-F238E27FC236}">
                <a16:creationId xmlns:a16="http://schemas.microsoft.com/office/drawing/2014/main" id="{CB043EB7-AD4C-8701-273A-A994D6D1D0F6}"/>
              </a:ext>
            </a:extLst>
          </p:cNvPr>
          <p:cNvPicPr>
            <a:picLocks noChangeAspect="1"/>
          </p:cNvPicPr>
          <p:nvPr/>
        </p:nvPicPr>
        <p:blipFill>
          <a:blip r:embed="rId3"/>
          <a:stretch>
            <a:fillRect/>
          </a:stretch>
        </p:blipFill>
        <p:spPr>
          <a:xfrm>
            <a:off x="6055974" y="465368"/>
            <a:ext cx="5697876" cy="2294978"/>
          </a:xfrm>
          <a:prstGeom prst="rect">
            <a:avLst/>
          </a:prstGeom>
        </p:spPr>
      </p:pic>
      <p:pic>
        <p:nvPicPr>
          <p:cNvPr id="9" name="Picture 8">
            <a:extLst>
              <a:ext uri="{FF2B5EF4-FFF2-40B4-BE49-F238E27FC236}">
                <a16:creationId xmlns:a16="http://schemas.microsoft.com/office/drawing/2014/main" id="{BEBAC339-6DAD-1F21-8580-8B4291CBDFAA}"/>
              </a:ext>
            </a:extLst>
          </p:cNvPr>
          <p:cNvPicPr>
            <a:picLocks noChangeAspect="1"/>
          </p:cNvPicPr>
          <p:nvPr/>
        </p:nvPicPr>
        <p:blipFill>
          <a:blip r:embed="rId4"/>
          <a:stretch>
            <a:fillRect/>
          </a:stretch>
        </p:blipFill>
        <p:spPr>
          <a:xfrm>
            <a:off x="5722706" y="2740038"/>
            <a:ext cx="6349911" cy="4010083"/>
          </a:xfrm>
          <a:prstGeom prst="rect">
            <a:avLst/>
          </a:prstGeom>
        </p:spPr>
      </p:pic>
      <p:pic>
        <p:nvPicPr>
          <p:cNvPr id="3" name="Picture 2">
            <a:extLst>
              <a:ext uri="{FF2B5EF4-FFF2-40B4-BE49-F238E27FC236}">
                <a16:creationId xmlns:a16="http://schemas.microsoft.com/office/drawing/2014/main" id="{30284A2C-2400-B671-69EC-99A2D6712E05}"/>
              </a:ext>
            </a:extLst>
          </p:cNvPr>
          <p:cNvPicPr>
            <a:picLocks noChangeAspect="1"/>
          </p:cNvPicPr>
          <p:nvPr/>
        </p:nvPicPr>
        <p:blipFill>
          <a:blip r:embed="rId5"/>
          <a:stretch>
            <a:fillRect/>
          </a:stretch>
        </p:blipFill>
        <p:spPr>
          <a:xfrm>
            <a:off x="890600" y="4710379"/>
            <a:ext cx="4143375" cy="1885950"/>
          </a:xfrm>
          <a:prstGeom prst="rect">
            <a:avLst/>
          </a:prstGeom>
        </p:spPr>
      </p:pic>
    </p:spTree>
    <p:extLst>
      <p:ext uri="{BB962C8B-B14F-4D97-AF65-F5344CB8AC3E}">
        <p14:creationId xmlns:p14="http://schemas.microsoft.com/office/powerpoint/2010/main" val="3309590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8" name="Rectangle 17">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ardboard boxes and cleaning items in a room">
            <a:extLst>
              <a:ext uri="{FF2B5EF4-FFF2-40B4-BE49-F238E27FC236}">
                <a16:creationId xmlns:a16="http://schemas.microsoft.com/office/drawing/2014/main" id="{D1730DB5-F188-27E0-02DB-5BCE9314DCA3}"/>
              </a:ext>
            </a:extLst>
          </p:cNvPr>
          <p:cNvPicPr>
            <a:picLocks noChangeAspect="1"/>
          </p:cNvPicPr>
          <p:nvPr/>
        </p:nvPicPr>
        <p:blipFill rotWithShape="1">
          <a:blip r:embed="rId6"/>
          <a:srcRect t="15730"/>
          <a:stretch/>
        </p:blipFill>
        <p:spPr>
          <a:xfrm>
            <a:off x="20" y="10"/>
            <a:ext cx="12191980" cy="6857989"/>
          </a:xfrm>
          <a:prstGeom prst="rect">
            <a:avLst/>
          </a:prstGeom>
        </p:spPr>
      </p:pic>
      <p:sp>
        <p:nvSpPr>
          <p:cNvPr id="20" name="Rectangle 19">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F7ACC-2E9B-29A8-68AD-FFB3A2F162C2}"/>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5200">
                <a:blipFill dpi="0" rotWithShape="1">
                  <a:blip r:embed="rId4"/>
                  <a:srcRect/>
                  <a:tile tx="6350" ty="-127000" sx="65000" sy="64000" flip="none" algn="tl"/>
                </a:blipFill>
              </a:rPr>
              <a:t>Moving features between objects:</a:t>
            </a:r>
          </a:p>
        </p:txBody>
      </p:sp>
      <p:grpSp>
        <p:nvGrpSpPr>
          <p:cNvPr id="22" name="Group 21">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3" name="Oval 22">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533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795D9-E6D4-9FC5-2963-04BDEA023CFF}"/>
              </a:ext>
            </a:extLst>
          </p:cNvPr>
          <p:cNvPicPr>
            <a:picLocks noChangeAspect="1"/>
          </p:cNvPicPr>
          <p:nvPr/>
        </p:nvPicPr>
        <p:blipFill>
          <a:blip r:embed="rId2"/>
          <a:stretch>
            <a:fillRect/>
          </a:stretch>
        </p:blipFill>
        <p:spPr>
          <a:xfrm>
            <a:off x="474662" y="422910"/>
            <a:ext cx="5621338" cy="5505450"/>
          </a:xfrm>
          <a:prstGeom prst="rect">
            <a:avLst/>
          </a:prstGeom>
        </p:spPr>
      </p:pic>
      <p:pic>
        <p:nvPicPr>
          <p:cNvPr id="7" name="Picture 6">
            <a:extLst>
              <a:ext uri="{FF2B5EF4-FFF2-40B4-BE49-F238E27FC236}">
                <a16:creationId xmlns:a16="http://schemas.microsoft.com/office/drawing/2014/main" id="{090D1A44-C517-272E-47CE-0C0079568281}"/>
              </a:ext>
            </a:extLst>
          </p:cNvPr>
          <p:cNvPicPr>
            <a:picLocks noChangeAspect="1"/>
          </p:cNvPicPr>
          <p:nvPr/>
        </p:nvPicPr>
        <p:blipFill>
          <a:blip r:embed="rId3"/>
          <a:stretch>
            <a:fillRect/>
          </a:stretch>
        </p:blipFill>
        <p:spPr>
          <a:xfrm>
            <a:off x="6253797" y="422910"/>
            <a:ext cx="4886325" cy="4809490"/>
          </a:xfrm>
          <a:prstGeom prst="rect">
            <a:avLst/>
          </a:prstGeom>
        </p:spPr>
      </p:pic>
    </p:spTree>
    <p:extLst>
      <p:ext uri="{BB962C8B-B14F-4D97-AF65-F5344CB8AC3E}">
        <p14:creationId xmlns:p14="http://schemas.microsoft.com/office/powerpoint/2010/main" val="873963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8D5A0-5352-1512-477D-35329FD50A83}"/>
              </a:ext>
            </a:extLst>
          </p:cNvPr>
          <p:cNvPicPr>
            <a:picLocks noChangeAspect="1"/>
          </p:cNvPicPr>
          <p:nvPr/>
        </p:nvPicPr>
        <p:blipFill>
          <a:blip r:embed="rId2"/>
          <a:stretch>
            <a:fillRect/>
          </a:stretch>
        </p:blipFill>
        <p:spPr>
          <a:xfrm>
            <a:off x="5197475" y="2120185"/>
            <a:ext cx="5581650" cy="4234577"/>
          </a:xfrm>
          <a:prstGeom prst="rect">
            <a:avLst/>
          </a:prstGeom>
        </p:spPr>
      </p:pic>
      <p:pic>
        <p:nvPicPr>
          <p:cNvPr id="7" name="Picture 6">
            <a:extLst>
              <a:ext uri="{FF2B5EF4-FFF2-40B4-BE49-F238E27FC236}">
                <a16:creationId xmlns:a16="http://schemas.microsoft.com/office/drawing/2014/main" id="{D9176003-A8AC-F82E-074A-444488953F4E}"/>
              </a:ext>
            </a:extLst>
          </p:cNvPr>
          <p:cNvPicPr>
            <a:picLocks noChangeAspect="1"/>
          </p:cNvPicPr>
          <p:nvPr/>
        </p:nvPicPr>
        <p:blipFill>
          <a:blip r:embed="rId3"/>
          <a:stretch>
            <a:fillRect/>
          </a:stretch>
        </p:blipFill>
        <p:spPr>
          <a:xfrm>
            <a:off x="115252" y="333375"/>
            <a:ext cx="4829175" cy="1924050"/>
          </a:xfrm>
          <a:prstGeom prst="rect">
            <a:avLst/>
          </a:prstGeom>
        </p:spPr>
      </p:pic>
    </p:spTree>
    <p:extLst>
      <p:ext uri="{BB962C8B-B14F-4D97-AF65-F5344CB8AC3E}">
        <p14:creationId xmlns:p14="http://schemas.microsoft.com/office/powerpoint/2010/main" val="2608670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27BE79-C2EE-A701-348B-489BE7EFC044}"/>
              </a:ext>
            </a:extLst>
          </p:cNvPr>
          <p:cNvPicPr>
            <a:picLocks noChangeAspect="1"/>
          </p:cNvPicPr>
          <p:nvPr/>
        </p:nvPicPr>
        <p:blipFill>
          <a:blip r:embed="rId2"/>
          <a:stretch>
            <a:fillRect/>
          </a:stretch>
        </p:blipFill>
        <p:spPr>
          <a:xfrm>
            <a:off x="0" y="1578634"/>
            <a:ext cx="6606488" cy="3024188"/>
          </a:xfrm>
          <a:prstGeom prst="rect">
            <a:avLst/>
          </a:prstGeom>
        </p:spPr>
      </p:pic>
      <p:pic>
        <p:nvPicPr>
          <p:cNvPr id="7" name="Picture 6">
            <a:extLst>
              <a:ext uri="{FF2B5EF4-FFF2-40B4-BE49-F238E27FC236}">
                <a16:creationId xmlns:a16="http://schemas.microsoft.com/office/drawing/2014/main" id="{9BD35F42-4ECF-2648-0CD6-727EFE3E7651}"/>
              </a:ext>
            </a:extLst>
          </p:cNvPr>
          <p:cNvPicPr>
            <a:picLocks noChangeAspect="1"/>
          </p:cNvPicPr>
          <p:nvPr/>
        </p:nvPicPr>
        <p:blipFill>
          <a:blip r:embed="rId3"/>
          <a:stretch>
            <a:fillRect/>
          </a:stretch>
        </p:blipFill>
        <p:spPr>
          <a:xfrm>
            <a:off x="6727914" y="944588"/>
            <a:ext cx="5464086" cy="4681161"/>
          </a:xfrm>
          <a:prstGeom prst="rect">
            <a:avLst/>
          </a:prstGeom>
        </p:spPr>
      </p:pic>
    </p:spTree>
    <p:extLst>
      <p:ext uri="{BB962C8B-B14F-4D97-AF65-F5344CB8AC3E}">
        <p14:creationId xmlns:p14="http://schemas.microsoft.com/office/powerpoint/2010/main" val="2693044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DE514-4D86-D251-614F-22BE36D88F17}"/>
              </a:ext>
            </a:extLst>
          </p:cNvPr>
          <p:cNvPicPr>
            <a:picLocks noChangeAspect="1"/>
          </p:cNvPicPr>
          <p:nvPr/>
        </p:nvPicPr>
        <p:blipFill>
          <a:blip r:embed="rId2"/>
          <a:stretch>
            <a:fillRect/>
          </a:stretch>
        </p:blipFill>
        <p:spPr>
          <a:xfrm>
            <a:off x="168274" y="328612"/>
            <a:ext cx="5854877" cy="5777548"/>
          </a:xfrm>
          <a:prstGeom prst="rect">
            <a:avLst/>
          </a:prstGeom>
        </p:spPr>
      </p:pic>
    </p:spTree>
    <p:extLst>
      <p:ext uri="{BB962C8B-B14F-4D97-AF65-F5344CB8AC3E}">
        <p14:creationId xmlns:p14="http://schemas.microsoft.com/office/powerpoint/2010/main" val="318407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sp>
        <p:nvSpPr>
          <p:cNvPr id="18" name="Rectangle 17">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Coloured organisers on shelves">
            <a:extLst>
              <a:ext uri="{FF2B5EF4-FFF2-40B4-BE49-F238E27FC236}">
                <a16:creationId xmlns:a16="http://schemas.microsoft.com/office/drawing/2014/main" id="{8FCB7CCB-8957-A321-6D97-3C0A16E6E6BC}"/>
              </a:ext>
            </a:extLst>
          </p:cNvPr>
          <p:cNvPicPr>
            <a:picLocks noChangeAspect="1"/>
          </p:cNvPicPr>
          <p:nvPr/>
        </p:nvPicPr>
        <p:blipFill rotWithShape="1">
          <a:blip r:embed="rId6"/>
          <a:srcRect t="16667"/>
          <a:stretch/>
        </p:blipFill>
        <p:spPr>
          <a:xfrm>
            <a:off x="20" y="10"/>
            <a:ext cx="12191980" cy="6857989"/>
          </a:xfrm>
          <a:prstGeom prst="rect">
            <a:avLst/>
          </a:prstGeom>
        </p:spPr>
      </p:pic>
      <p:sp>
        <p:nvSpPr>
          <p:cNvPr id="20" name="Rectangle 19">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498A1-70AF-5ABE-0842-0967855EB6E7}"/>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a:blipFill dpi="0" rotWithShape="1">
                  <a:blip r:embed="rId4"/>
                  <a:srcRect/>
                  <a:tile tx="6350" ty="-127000" sx="65000" sy="64000" flip="none" algn="tl"/>
                </a:blipFill>
              </a:rPr>
              <a:t>Organizing data</a:t>
            </a:r>
          </a:p>
        </p:txBody>
      </p:sp>
      <p:grpSp>
        <p:nvGrpSpPr>
          <p:cNvPr id="22" name="Group 21">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3" name="Oval 22">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372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C8C2-3B3C-21BB-4A8A-CE57033C0960}"/>
              </a:ext>
            </a:extLst>
          </p:cNvPr>
          <p:cNvSpPr>
            <a:spLocks noGrp="1"/>
          </p:cNvSpPr>
          <p:nvPr>
            <p:ph type="title"/>
          </p:nvPr>
        </p:nvSpPr>
        <p:spPr/>
        <p:txBody>
          <a:bodyPr/>
          <a:lstStyle/>
          <a:p>
            <a:r>
              <a:rPr lang="en-US" dirty="0"/>
              <a:t>Introduction to code refactoring:</a:t>
            </a:r>
          </a:p>
        </p:txBody>
      </p:sp>
      <p:sp>
        <p:nvSpPr>
          <p:cNvPr id="3" name="Content Placeholder 2">
            <a:extLst>
              <a:ext uri="{FF2B5EF4-FFF2-40B4-BE49-F238E27FC236}">
                <a16:creationId xmlns:a16="http://schemas.microsoft.com/office/drawing/2014/main" id="{FED0F349-A2A2-7980-8F99-A6E495AF7DF1}"/>
              </a:ext>
            </a:extLst>
          </p:cNvPr>
          <p:cNvSpPr>
            <a:spLocks noGrp="1"/>
          </p:cNvSpPr>
          <p:nvPr>
            <p:ph idx="1"/>
          </p:nvPr>
        </p:nvSpPr>
        <p:spPr/>
        <p:txBody>
          <a:bodyPr/>
          <a:lstStyle/>
          <a:p>
            <a:pPr algn="l"/>
            <a:r>
              <a:rPr lang="en-US" b="1" dirty="0"/>
              <a:t>Introduction to Code Refactoring:</a:t>
            </a:r>
          </a:p>
          <a:p>
            <a:pPr algn="l"/>
            <a:r>
              <a:rPr lang="en-US" dirty="0"/>
              <a:t>Code refactoring is like giving your code a makeover—it's the process of restructuring and optimizing existing code without changing its external behavior. Just as we tidy up our living spaces for better functionality and aesthetics, refactoring enhances code readability, maintainability, and overall efficiency. It's not about adding new features; it's about making the existing ones shine.</a:t>
            </a:r>
          </a:p>
          <a:p>
            <a:pPr algn="l"/>
            <a:endParaRPr lang="en-US" dirty="0"/>
          </a:p>
          <a:p>
            <a:pPr algn="l"/>
            <a:r>
              <a:rPr lang="en-US" b="1" i="0" dirty="0">
                <a:solidFill>
                  <a:srgbClr val="444444"/>
                </a:solidFill>
                <a:effectLst/>
                <a:highlight>
                  <a:srgbClr val="FFFF00"/>
                </a:highlight>
                <a:latin typeface="PT Sans" panose="020F0502020204030204" pitchFamily="34" charset="0"/>
              </a:rPr>
              <a:t>The main purpose of refactoring is to fight technical debt. It transforms a mess into clean code and simple design.</a:t>
            </a:r>
            <a:endParaRPr lang="en-US" b="1" dirty="0">
              <a:highlight>
                <a:srgbClr val="FFFF00"/>
              </a:highlight>
            </a:endParaRPr>
          </a:p>
          <a:p>
            <a:endParaRPr lang="en-US" dirty="0"/>
          </a:p>
        </p:txBody>
      </p:sp>
    </p:spTree>
    <p:extLst>
      <p:ext uri="{BB962C8B-B14F-4D97-AF65-F5344CB8AC3E}">
        <p14:creationId xmlns:p14="http://schemas.microsoft.com/office/powerpoint/2010/main" val="526278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D1E3B3-20D5-C041-A1F5-66AAF12B4921}"/>
              </a:ext>
            </a:extLst>
          </p:cNvPr>
          <p:cNvPicPr>
            <a:picLocks noChangeAspect="1"/>
          </p:cNvPicPr>
          <p:nvPr/>
        </p:nvPicPr>
        <p:blipFill>
          <a:blip r:embed="rId2"/>
          <a:stretch>
            <a:fillRect/>
          </a:stretch>
        </p:blipFill>
        <p:spPr>
          <a:xfrm>
            <a:off x="360362" y="431800"/>
            <a:ext cx="5176838" cy="2593484"/>
          </a:xfrm>
          <a:prstGeom prst="rect">
            <a:avLst/>
          </a:prstGeom>
        </p:spPr>
      </p:pic>
      <p:pic>
        <p:nvPicPr>
          <p:cNvPr id="9" name="Picture 8">
            <a:extLst>
              <a:ext uri="{FF2B5EF4-FFF2-40B4-BE49-F238E27FC236}">
                <a16:creationId xmlns:a16="http://schemas.microsoft.com/office/drawing/2014/main" id="{E6D3AA13-E43D-EDDA-5A39-79F810434B0D}"/>
              </a:ext>
            </a:extLst>
          </p:cNvPr>
          <p:cNvPicPr>
            <a:picLocks noChangeAspect="1"/>
          </p:cNvPicPr>
          <p:nvPr/>
        </p:nvPicPr>
        <p:blipFill>
          <a:blip r:embed="rId3"/>
          <a:stretch>
            <a:fillRect/>
          </a:stretch>
        </p:blipFill>
        <p:spPr>
          <a:xfrm>
            <a:off x="3139440" y="3025284"/>
            <a:ext cx="7278689" cy="3005502"/>
          </a:xfrm>
          <a:prstGeom prst="rect">
            <a:avLst/>
          </a:prstGeom>
        </p:spPr>
      </p:pic>
    </p:spTree>
    <p:extLst>
      <p:ext uri="{BB962C8B-B14F-4D97-AF65-F5344CB8AC3E}">
        <p14:creationId xmlns:p14="http://schemas.microsoft.com/office/powerpoint/2010/main" val="2099784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5" name="Oval 14">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pic>
        <p:nvPicPr>
          <p:cNvPr id="4" name="Picture 3" descr="Two telephones communicating">
            <a:extLst>
              <a:ext uri="{FF2B5EF4-FFF2-40B4-BE49-F238E27FC236}">
                <a16:creationId xmlns:a16="http://schemas.microsoft.com/office/drawing/2014/main" id="{6FA95DFB-3314-4927-5467-E184C34B5069}"/>
              </a:ext>
            </a:extLst>
          </p:cNvPr>
          <p:cNvPicPr>
            <a:picLocks noChangeAspect="1"/>
          </p:cNvPicPr>
          <p:nvPr/>
        </p:nvPicPr>
        <p:blipFill rotWithShape="1">
          <a:blip r:embed="rId6"/>
          <a:srcRect b="25000"/>
          <a:stretch/>
        </p:blipFill>
        <p:spPr>
          <a:xfrm>
            <a:off x="-1" y="10"/>
            <a:ext cx="12191999" cy="6857990"/>
          </a:xfrm>
          <a:prstGeom prst="rect">
            <a:avLst/>
          </a:prstGeom>
        </p:spPr>
      </p:pic>
      <p:sp>
        <p:nvSpPr>
          <p:cNvPr id="18" name="Rectangle 17">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D927781-7A5D-DF91-2938-26E98B126037}"/>
              </a:ext>
            </a:extLst>
          </p:cNvPr>
          <p:cNvSpPr>
            <a:spLocks noGrp="1"/>
          </p:cNvSpPr>
          <p:nvPr>
            <p:ph type="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dirty="0">
                <a:blipFill dpi="0" rotWithShape="1">
                  <a:blip r:embed="rId4"/>
                  <a:srcRect/>
                  <a:tile tx="6350" ty="-127000" sx="65000" sy="64000" flip="none" algn="tl"/>
                </a:blipFill>
              </a:rPr>
              <a:t>Simplifying method calls</a:t>
            </a:r>
          </a:p>
        </p:txBody>
      </p:sp>
      <p:sp>
        <p:nvSpPr>
          <p:cNvPr id="22" name="Rectangle 21">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9195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CC2080-207C-A923-582E-A469F027BACF}"/>
              </a:ext>
            </a:extLst>
          </p:cNvPr>
          <p:cNvPicPr>
            <a:picLocks noChangeAspect="1"/>
          </p:cNvPicPr>
          <p:nvPr/>
        </p:nvPicPr>
        <p:blipFill>
          <a:blip r:embed="rId2"/>
          <a:stretch>
            <a:fillRect/>
          </a:stretch>
        </p:blipFill>
        <p:spPr>
          <a:xfrm>
            <a:off x="641786" y="982663"/>
            <a:ext cx="5677734" cy="4290378"/>
          </a:xfrm>
          <a:prstGeom prst="rect">
            <a:avLst/>
          </a:prstGeom>
        </p:spPr>
      </p:pic>
      <p:pic>
        <p:nvPicPr>
          <p:cNvPr id="7" name="Picture 6">
            <a:extLst>
              <a:ext uri="{FF2B5EF4-FFF2-40B4-BE49-F238E27FC236}">
                <a16:creationId xmlns:a16="http://schemas.microsoft.com/office/drawing/2014/main" id="{3C423D0F-B078-E054-468B-2B5134001456}"/>
              </a:ext>
            </a:extLst>
          </p:cNvPr>
          <p:cNvPicPr>
            <a:picLocks noChangeAspect="1"/>
          </p:cNvPicPr>
          <p:nvPr/>
        </p:nvPicPr>
        <p:blipFill>
          <a:blip r:embed="rId3"/>
          <a:stretch>
            <a:fillRect/>
          </a:stretch>
        </p:blipFill>
        <p:spPr>
          <a:xfrm>
            <a:off x="6319520" y="788987"/>
            <a:ext cx="5555496" cy="4559611"/>
          </a:xfrm>
          <a:prstGeom prst="rect">
            <a:avLst/>
          </a:prstGeom>
        </p:spPr>
      </p:pic>
    </p:spTree>
    <p:extLst>
      <p:ext uri="{BB962C8B-B14F-4D97-AF65-F5344CB8AC3E}">
        <p14:creationId xmlns:p14="http://schemas.microsoft.com/office/powerpoint/2010/main" val="1033783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3941BA-CC60-2A41-CE9B-B1AC268071D2}"/>
              </a:ext>
            </a:extLst>
          </p:cNvPr>
          <p:cNvPicPr>
            <a:picLocks noChangeAspect="1"/>
          </p:cNvPicPr>
          <p:nvPr/>
        </p:nvPicPr>
        <p:blipFill>
          <a:blip r:embed="rId3"/>
          <a:stretch>
            <a:fillRect/>
          </a:stretch>
        </p:blipFill>
        <p:spPr>
          <a:xfrm>
            <a:off x="208915" y="494982"/>
            <a:ext cx="5450205" cy="4038587"/>
          </a:xfrm>
          <a:prstGeom prst="rect">
            <a:avLst/>
          </a:prstGeom>
        </p:spPr>
      </p:pic>
      <p:pic>
        <p:nvPicPr>
          <p:cNvPr id="5" name="Picture 4">
            <a:extLst>
              <a:ext uri="{FF2B5EF4-FFF2-40B4-BE49-F238E27FC236}">
                <a16:creationId xmlns:a16="http://schemas.microsoft.com/office/drawing/2014/main" id="{34326FE3-98D9-B33C-C8CD-E60A921AB50A}"/>
              </a:ext>
            </a:extLst>
          </p:cNvPr>
          <p:cNvPicPr>
            <a:picLocks noChangeAspect="1"/>
          </p:cNvPicPr>
          <p:nvPr/>
        </p:nvPicPr>
        <p:blipFill>
          <a:blip r:embed="rId4"/>
          <a:stretch>
            <a:fillRect/>
          </a:stretch>
        </p:blipFill>
        <p:spPr>
          <a:xfrm>
            <a:off x="5657087" y="494982"/>
            <a:ext cx="6325998" cy="4734242"/>
          </a:xfrm>
          <a:prstGeom prst="rect">
            <a:avLst/>
          </a:prstGeom>
        </p:spPr>
      </p:pic>
      <p:pic>
        <p:nvPicPr>
          <p:cNvPr id="4" name="Picture 3">
            <a:extLst>
              <a:ext uri="{FF2B5EF4-FFF2-40B4-BE49-F238E27FC236}">
                <a16:creationId xmlns:a16="http://schemas.microsoft.com/office/drawing/2014/main" id="{3B6B5699-07BA-98A2-348A-225783BC74E9}"/>
              </a:ext>
            </a:extLst>
          </p:cNvPr>
          <p:cNvPicPr>
            <a:picLocks noChangeAspect="1"/>
          </p:cNvPicPr>
          <p:nvPr/>
        </p:nvPicPr>
        <p:blipFill>
          <a:blip r:embed="rId5"/>
          <a:stretch>
            <a:fillRect/>
          </a:stretch>
        </p:blipFill>
        <p:spPr>
          <a:xfrm>
            <a:off x="466548" y="4533569"/>
            <a:ext cx="3961453" cy="2139967"/>
          </a:xfrm>
          <a:prstGeom prst="rect">
            <a:avLst/>
          </a:prstGeom>
        </p:spPr>
      </p:pic>
    </p:spTree>
    <p:extLst>
      <p:ext uri="{BB962C8B-B14F-4D97-AF65-F5344CB8AC3E}">
        <p14:creationId xmlns:p14="http://schemas.microsoft.com/office/powerpoint/2010/main" val="3106151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61ADA1-D586-9070-C2FC-8FFAFB6A7F94}"/>
              </a:ext>
            </a:extLst>
          </p:cNvPr>
          <p:cNvPicPr>
            <a:picLocks noChangeAspect="1"/>
          </p:cNvPicPr>
          <p:nvPr/>
        </p:nvPicPr>
        <p:blipFill>
          <a:blip r:embed="rId2"/>
          <a:stretch>
            <a:fillRect/>
          </a:stretch>
        </p:blipFill>
        <p:spPr>
          <a:xfrm>
            <a:off x="3207317" y="1054635"/>
            <a:ext cx="5406707" cy="5067300"/>
          </a:xfrm>
          <a:prstGeom prst="rect">
            <a:avLst/>
          </a:prstGeom>
        </p:spPr>
      </p:pic>
    </p:spTree>
    <p:extLst>
      <p:ext uri="{BB962C8B-B14F-4D97-AF65-F5344CB8AC3E}">
        <p14:creationId xmlns:p14="http://schemas.microsoft.com/office/powerpoint/2010/main" val="2129953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D718CA-C510-92C2-43A3-E814F4AC10AC}"/>
              </a:ext>
            </a:extLst>
          </p:cNvPr>
          <p:cNvPicPr>
            <a:picLocks noChangeAspect="1"/>
          </p:cNvPicPr>
          <p:nvPr/>
        </p:nvPicPr>
        <p:blipFill>
          <a:blip r:embed="rId3"/>
          <a:stretch>
            <a:fillRect/>
          </a:stretch>
        </p:blipFill>
        <p:spPr>
          <a:xfrm>
            <a:off x="2689507" y="907272"/>
            <a:ext cx="6129302" cy="4530725"/>
          </a:xfrm>
          <a:prstGeom prst="rect">
            <a:avLst/>
          </a:prstGeom>
        </p:spPr>
      </p:pic>
    </p:spTree>
    <p:extLst>
      <p:ext uri="{BB962C8B-B14F-4D97-AF65-F5344CB8AC3E}">
        <p14:creationId xmlns:p14="http://schemas.microsoft.com/office/powerpoint/2010/main" val="138365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7" name="Group 26">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8" name="Oval 27">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US"/>
            </a:p>
          </p:txBody>
        </p:sp>
        <p:sp>
          <p:nvSpPr>
            <p:cNvPr id="29" name="Oval 28">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US"/>
            </a:p>
          </p:txBody>
        </p:sp>
      </p:grpSp>
      <p:pic>
        <p:nvPicPr>
          <p:cNvPr id="30" name="Picture 29" descr="Pen placed on top of a signature line">
            <a:extLst>
              <a:ext uri="{FF2B5EF4-FFF2-40B4-BE49-F238E27FC236}">
                <a16:creationId xmlns:a16="http://schemas.microsoft.com/office/drawing/2014/main" id="{85E1CEB5-EAA6-F980-221E-A8074F44864F}"/>
              </a:ext>
            </a:extLst>
          </p:cNvPr>
          <p:cNvPicPr>
            <a:picLocks noChangeAspect="1"/>
          </p:cNvPicPr>
          <p:nvPr/>
        </p:nvPicPr>
        <p:blipFill rotWithShape="1">
          <a:blip r:embed="rId6"/>
          <a:srcRect b="15730"/>
          <a:stretch/>
        </p:blipFill>
        <p:spPr>
          <a:xfrm>
            <a:off x="-1" y="10"/>
            <a:ext cx="12191999" cy="6857990"/>
          </a:xfrm>
          <a:prstGeom prst="rect">
            <a:avLst/>
          </a:prstGeom>
        </p:spPr>
      </p:pic>
      <p:sp>
        <p:nvSpPr>
          <p:cNvPr id="31" name="Rectangle 30">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2">
              <a:alphaModFix amt="9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8E04331-14C4-3221-8826-DD8BE37BC82D}"/>
              </a:ext>
            </a:extLst>
          </p:cNvPr>
          <p:cNvSpPr>
            <a:spLocks noGrp="1"/>
          </p:cNvSpPr>
          <p:nvPr>
            <p:ph type="title"/>
          </p:nvPr>
        </p:nvSpPr>
        <p:spPr>
          <a:xfrm>
            <a:off x="1173480" y="4277802"/>
            <a:ext cx="6022449" cy="1622451"/>
          </a:xfrm>
        </p:spPr>
        <p:txBody>
          <a:bodyPr vert="horz" lIns="91440" tIns="45720" rIns="91440" bIns="45720" rtlCol="0" anchor="ctr">
            <a:normAutofit/>
          </a:bodyPr>
          <a:lstStyle/>
          <a:p>
            <a:pPr algn="r">
              <a:lnSpc>
                <a:spcPct val="80000"/>
              </a:lnSpc>
            </a:pPr>
            <a:r>
              <a:rPr lang="en-US" sz="6000">
                <a:blipFill dpi="0" rotWithShape="1">
                  <a:blip r:embed="rId4"/>
                  <a:srcRect/>
                  <a:tile tx="6350" ty="-127000" sx="65000" sy="64000" flip="none" algn="tl"/>
                </a:blipFill>
              </a:rPr>
              <a:t>Dealing with generalization:</a:t>
            </a:r>
          </a:p>
        </p:txBody>
      </p:sp>
      <p:sp>
        <p:nvSpPr>
          <p:cNvPr id="33" name="Rectangle 32">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93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297B6-D132-D21C-30EB-A3F74E0C430D}"/>
              </a:ext>
            </a:extLst>
          </p:cNvPr>
          <p:cNvPicPr>
            <a:picLocks noChangeAspect="1"/>
          </p:cNvPicPr>
          <p:nvPr/>
        </p:nvPicPr>
        <p:blipFill>
          <a:blip r:embed="rId2"/>
          <a:stretch>
            <a:fillRect/>
          </a:stretch>
        </p:blipFill>
        <p:spPr>
          <a:xfrm>
            <a:off x="0" y="200977"/>
            <a:ext cx="6143058" cy="5092383"/>
          </a:xfrm>
          <a:prstGeom prst="rect">
            <a:avLst/>
          </a:prstGeom>
        </p:spPr>
      </p:pic>
      <p:pic>
        <p:nvPicPr>
          <p:cNvPr id="7" name="Picture 6">
            <a:extLst>
              <a:ext uri="{FF2B5EF4-FFF2-40B4-BE49-F238E27FC236}">
                <a16:creationId xmlns:a16="http://schemas.microsoft.com/office/drawing/2014/main" id="{01627358-1B2E-70ED-6CE1-5D43884AFCC1}"/>
              </a:ext>
            </a:extLst>
          </p:cNvPr>
          <p:cNvPicPr>
            <a:picLocks noChangeAspect="1"/>
          </p:cNvPicPr>
          <p:nvPr/>
        </p:nvPicPr>
        <p:blipFill>
          <a:blip r:embed="rId3"/>
          <a:stretch>
            <a:fillRect/>
          </a:stretch>
        </p:blipFill>
        <p:spPr>
          <a:xfrm>
            <a:off x="6096000" y="333057"/>
            <a:ext cx="6070467" cy="4960303"/>
          </a:xfrm>
          <a:prstGeom prst="rect">
            <a:avLst/>
          </a:prstGeom>
        </p:spPr>
      </p:pic>
    </p:spTree>
    <p:extLst>
      <p:ext uri="{BB962C8B-B14F-4D97-AF65-F5344CB8AC3E}">
        <p14:creationId xmlns:p14="http://schemas.microsoft.com/office/powerpoint/2010/main" val="917668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9F28E-2F2C-275D-22E3-EE047ADBA7FF}"/>
              </a:ext>
            </a:extLst>
          </p:cNvPr>
          <p:cNvPicPr>
            <a:picLocks noChangeAspect="1"/>
          </p:cNvPicPr>
          <p:nvPr/>
        </p:nvPicPr>
        <p:blipFill>
          <a:blip r:embed="rId2"/>
          <a:stretch>
            <a:fillRect/>
          </a:stretch>
        </p:blipFill>
        <p:spPr>
          <a:xfrm>
            <a:off x="71120" y="172721"/>
            <a:ext cx="6105414" cy="5140960"/>
          </a:xfrm>
          <a:prstGeom prst="rect">
            <a:avLst/>
          </a:prstGeom>
        </p:spPr>
      </p:pic>
      <p:pic>
        <p:nvPicPr>
          <p:cNvPr id="5" name="Picture 4">
            <a:extLst>
              <a:ext uri="{FF2B5EF4-FFF2-40B4-BE49-F238E27FC236}">
                <a16:creationId xmlns:a16="http://schemas.microsoft.com/office/drawing/2014/main" id="{081C7BC2-F60C-74A3-F223-900049DAD481}"/>
              </a:ext>
            </a:extLst>
          </p:cNvPr>
          <p:cNvPicPr>
            <a:picLocks noChangeAspect="1"/>
          </p:cNvPicPr>
          <p:nvPr/>
        </p:nvPicPr>
        <p:blipFill>
          <a:blip r:embed="rId3"/>
          <a:stretch>
            <a:fillRect/>
          </a:stretch>
        </p:blipFill>
        <p:spPr>
          <a:xfrm>
            <a:off x="6176534" y="487679"/>
            <a:ext cx="5552564" cy="4248785"/>
          </a:xfrm>
          <a:prstGeom prst="rect">
            <a:avLst/>
          </a:prstGeom>
        </p:spPr>
      </p:pic>
    </p:spTree>
    <p:extLst>
      <p:ext uri="{BB962C8B-B14F-4D97-AF65-F5344CB8AC3E}">
        <p14:creationId xmlns:p14="http://schemas.microsoft.com/office/powerpoint/2010/main" val="1429317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E12C99-AD64-F6CB-15B9-56CB25065E62}"/>
              </a:ext>
            </a:extLst>
          </p:cNvPr>
          <p:cNvPicPr>
            <a:picLocks noChangeAspect="1"/>
          </p:cNvPicPr>
          <p:nvPr/>
        </p:nvPicPr>
        <p:blipFill>
          <a:blip r:embed="rId2"/>
          <a:stretch>
            <a:fillRect/>
          </a:stretch>
        </p:blipFill>
        <p:spPr>
          <a:xfrm>
            <a:off x="162242" y="423862"/>
            <a:ext cx="7153275" cy="6010275"/>
          </a:xfrm>
          <a:prstGeom prst="rect">
            <a:avLst/>
          </a:prstGeom>
        </p:spPr>
      </p:pic>
    </p:spTree>
    <p:extLst>
      <p:ext uri="{BB962C8B-B14F-4D97-AF65-F5344CB8AC3E}">
        <p14:creationId xmlns:p14="http://schemas.microsoft.com/office/powerpoint/2010/main" val="2036614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2122-E3F0-7569-1B81-FB7B83A3E58C}"/>
              </a:ext>
            </a:extLst>
          </p:cNvPr>
          <p:cNvSpPr>
            <a:spLocks noGrp="1"/>
          </p:cNvSpPr>
          <p:nvPr>
            <p:ph type="title"/>
          </p:nvPr>
        </p:nvSpPr>
        <p:spPr>
          <a:xfrm>
            <a:off x="345948" y="379857"/>
            <a:ext cx="10058400" cy="334518"/>
          </a:xfrm>
        </p:spPr>
        <p:txBody>
          <a:bodyPr>
            <a:normAutofit fontScale="90000"/>
          </a:bodyPr>
          <a:lstStyle/>
          <a:p>
            <a:r>
              <a:rPr lang="en-US" dirty="0"/>
              <a:t>How refactoring works:</a:t>
            </a:r>
          </a:p>
        </p:txBody>
      </p:sp>
      <p:pic>
        <p:nvPicPr>
          <p:cNvPr id="5" name="Content Placeholder 4">
            <a:extLst>
              <a:ext uri="{FF2B5EF4-FFF2-40B4-BE49-F238E27FC236}">
                <a16:creationId xmlns:a16="http://schemas.microsoft.com/office/drawing/2014/main" id="{315CA4B6-81FF-BFB6-4BD0-D2445AC35AA9}"/>
              </a:ext>
            </a:extLst>
          </p:cNvPr>
          <p:cNvPicPr>
            <a:picLocks noGrp="1" noChangeAspect="1"/>
          </p:cNvPicPr>
          <p:nvPr>
            <p:ph idx="1"/>
          </p:nvPr>
        </p:nvPicPr>
        <p:blipFill>
          <a:blip r:embed="rId2"/>
          <a:stretch>
            <a:fillRect/>
          </a:stretch>
        </p:blipFill>
        <p:spPr>
          <a:xfrm>
            <a:off x="345947" y="953295"/>
            <a:ext cx="5492648" cy="2836862"/>
          </a:xfrm>
        </p:spPr>
      </p:pic>
      <p:pic>
        <p:nvPicPr>
          <p:cNvPr id="7" name="Picture 6">
            <a:extLst>
              <a:ext uri="{FF2B5EF4-FFF2-40B4-BE49-F238E27FC236}">
                <a16:creationId xmlns:a16="http://schemas.microsoft.com/office/drawing/2014/main" id="{B9B99ADD-A87C-0D8E-25E7-9B3BB19DE280}"/>
              </a:ext>
            </a:extLst>
          </p:cNvPr>
          <p:cNvPicPr>
            <a:picLocks noChangeAspect="1"/>
          </p:cNvPicPr>
          <p:nvPr/>
        </p:nvPicPr>
        <p:blipFill>
          <a:blip r:embed="rId3"/>
          <a:stretch>
            <a:fillRect/>
          </a:stretch>
        </p:blipFill>
        <p:spPr>
          <a:xfrm>
            <a:off x="5935664" y="953295"/>
            <a:ext cx="4837111" cy="2836861"/>
          </a:xfrm>
          <a:prstGeom prst="rect">
            <a:avLst/>
          </a:prstGeom>
        </p:spPr>
      </p:pic>
      <p:sp>
        <p:nvSpPr>
          <p:cNvPr id="10" name="TextBox 9">
            <a:extLst>
              <a:ext uri="{FF2B5EF4-FFF2-40B4-BE49-F238E27FC236}">
                <a16:creationId xmlns:a16="http://schemas.microsoft.com/office/drawing/2014/main" id="{1EAF0D74-869A-4B64-18DD-50FE6F04FEDD}"/>
              </a:ext>
            </a:extLst>
          </p:cNvPr>
          <p:cNvSpPr txBox="1"/>
          <p:nvPr/>
        </p:nvSpPr>
        <p:spPr>
          <a:xfrm>
            <a:off x="242658" y="3911569"/>
            <a:ext cx="10906125"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t>In the refactored code: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dirty="0"/>
              <a:t>Improved Function Naming: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t>The function name </a:t>
            </a:r>
            <a:r>
              <a:rPr lang="en-US" altLang="en-US" b="1" dirty="0"/>
              <a:t>calculateCircleArea</a:t>
            </a:r>
            <a:r>
              <a:rPr lang="en-US" altLang="en-US" dirty="0"/>
              <a:t> is more descriptive, making it easier to understand its purpose.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dirty="0"/>
              <a:t>Use of Accurate Constant: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t>Instead of assuming the value of pi, we use </a:t>
            </a:r>
            <a:r>
              <a:rPr lang="en-US" altLang="en-US" b="1" dirty="0"/>
              <a:t>Math.PI </a:t>
            </a:r>
            <a:r>
              <a:rPr lang="en-US" altLang="en-US" dirty="0"/>
              <a:t>for better precision.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dirty="0"/>
              <a:t>Modularization: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t>The logic for calculating the circle area is separated into a dedicated function, promoting code organization and reusability.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p:txBody>
      </p:sp>
    </p:spTree>
    <p:extLst>
      <p:ext uri="{BB962C8B-B14F-4D97-AF65-F5344CB8AC3E}">
        <p14:creationId xmlns:p14="http://schemas.microsoft.com/office/powerpoint/2010/main" val="397479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CF2B91-8F15-A6A3-C7A5-5F5F0C3B4DB4}"/>
              </a:ext>
            </a:extLst>
          </p:cNvPr>
          <p:cNvPicPr>
            <a:picLocks noChangeAspect="1"/>
          </p:cNvPicPr>
          <p:nvPr/>
        </p:nvPicPr>
        <p:blipFill>
          <a:blip r:embed="rId2"/>
          <a:stretch>
            <a:fillRect/>
          </a:stretch>
        </p:blipFill>
        <p:spPr>
          <a:xfrm>
            <a:off x="2782400" y="436880"/>
            <a:ext cx="5609760" cy="5669280"/>
          </a:xfrm>
          <a:prstGeom prst="rect">
            <a:avLst/>
          </a:prstGeom>
        </p:spPr>
      </p:pic>
    </p:spTree>
    <p:extLst>
      <p:ext uri="{BB962C8B-B14F-4D97-AF65-F5344CB8AC3E}">
        <p14:creationId xmlns:p14="http://schemas.microsoft.com/office/powerpoint/2010/main" val="3579125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F8D2-7CE3-0CD1-F507-73556FBA1BB3}"/>
              </a:ext>
            </a:extLst>
          </p:cNvPr>
          <p:cNvSpPr>
            <a:spLocks noGrp="1"/>
          </p:cNvSpPr>
          <p:nvPr>
            <p:ph type="title"/>
          </p:nvPr>
        </p:nvSpPr>
        <p:spPr/>
        <p:txBody>
          <a:bodyPr/>
          <a:lstStyle/>
          <a:p>
            <a:r>
              <a:rPr lang="en-US" dirty="0"/>
              <a:t>Tasks 1;</a:t>
            </a:r>
          </a:p>
        </p:txBody>
      </p:sp>
      <p:sp>
        <p:nvSpPr>
          <p:cNvPr id="5" name="TextBox 4">
            <a:extLst>
              <a:ext uri="{FF2B5EF4-FFF2-40B4-BE49-F238E27FC236}">
                <a16:creationId xmlns:a16="http://schemas.microsoft.com/office/drawing/2014/main" id="{98408D84-260B-AAE5-CC88-8C0897F8DB07}"/>
              </a:ext>
            </a:extLst>
          </p:cNvPr>
          <p:cNvSpPr txBox="1"/>
          <p:nvPr/>
        </p:nvSpPr>
        <p:spPr>
          <a:xfrm>
            <a:off x="419100" y="2682359"/>
            <a:ext cx="4361599" cy="1877437"/>
          </a:xfrm>
          <a:prstGeom prst="rect">
            <a:avLst/>
          </a:prstGeom>
          <a:noFill/>
        </p:spPr>
        <p:txBody>
          <a:bodyPr wrap="square">
            <a:spAutoFit/>
          </a:bodyPr>
          <a:lstStyle/>
          <a:p>
            <a:r>
              <a:rPr lang="en-US" sz="2800" b="1" i="0" dirty="0">
                <a:solidFill>
                  <a:srgbClr val="1C1917"/>
                </a:solidFill>
                <a:effectLst/>
                <a:latin typeface="-apple-system"/>
              </a:rPr>
              <a:t>Task 1)  Refactor this code to remove duplicated logic </a:t>
            </a:r>
            <a:r>
              <a:rPr lang="en-US" sz="3200" b="1" i="0" dirty="0">
                <a:solidFill>
                  <a:srgbClr val="1C1917"/>
                </a:solidFill>
                <a:effectLst/>
                <a:latin typeface="-apple-system"/>
              </a:rPr>
              <a:t>&amp; make it working code.</a:t>
            </a:r>
          </a:p>
          <a:p>
            <a:endParaRPr lang="en-US" sz="2400" b="1" dirty="0"/>
          </a:p>
        </p:txBody>
      </p:sp>
      <p:pic>
        <p:nvPicPr>
          <p:cNvPr id="7" name="Picture 6">
            <a:extLst>
              <a:ext uri="{FF2B5EF4-FFF2-40B4-BE49-F238E27FC236}">
                <a16:creationId xmlns:a16="http://schemas.microsoft.com/office/drawing/2014/main" id="{462F8E95-F315-A514-2951-7C1F3DE4A3CD}"/>
              </a:ext>
            </a:extLst>
          </p:cNvPr>
          <p:cNvPicPr>
            <a:picLocks noChangeAspect="1"/>
          </p:cNvPicPr>
          <p:nvPr/>
        </p:nvPicPr>
        <p:blipFill>
          <a:blip r:embed="rId2"/>
          <a:stretch>
            <a:fillRect/>
          </a:stretch>
        </p:blipFill>
        <p:spPr>
          <a:xfrm>
            <a:off x="5114074" y="2093976"/>
            <a:ext cx="6658826" cy="3951803"/>
          </a:xfrm>
          <a:prstGeom prst="rect">
            <a:avLst/>
          </a:prstGeom>
        </p:spPr>
      </p:pic>
    </p:spTree>
    <p:extLst>
      <p:ext uri="{BB962C8B-B14F-4D97-AF65-F5344CB8AC3E}">
        <p14:creationId xmlns:p14="http://schemas.microsoft.com/office/powerpoint/2010/main" val="634663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5A5EC-3CD2-EF22-F293-DC4E3EE28599}"/>
              </a:ext>
            </a:extLst>
          </p:cNvPr>
          <p:cNvSpPr>
            <a:spLocks noGrp="1"/>
          </p:cNvSpPr>
          <p:nvPr>
            <p:ph type="title"/>
          </p:nvPr>
        </p:nvSpPr>
        <p:spPr/>
        <p:txBody>
          <a:bodyPr/>
          <a:lstStyle/>
          <a:p>
            <a:r>
              <a:rPr lang="en-US" dirty="0"/>
              <a:t>Task 2 ;</a:t>
            </a:r>
          </a:p>
        </p:txBody>
      </p:sp>
      <p:sp>
        <p:nvSpPr>
          <p:cNvPr id="3" name="Content Placeholder 2">
            <a:extLst>
              <a:ext uri="{FF2B5EF4-FFF2-40B4-BE49-F238E27FC236}">
                <a16:creationId xmlns:a16="http://schemas.microsoft.com/office/drawing/2014/main" id="{67057CD8-4B10-D6E2-0334-3290EB18F971}"/>
              </a:ext>
            </a:extLst>
          </p:cNvPr>
          <p:cNvSpPr>
            <a:spLocks noGrp="1"/>
          </p:cNvSpPr>
          <p:nvPr>
            <p:ph idx="1"/>
          </p:nvPr>
        </p:nvSpPr>
        <p:spPr>
          <a:xfrm>
            <a:off x="822198" y="1778508"/>
            <a:ext cx="10058400" cy="4050792"/>
          </a:xfrm>
        </p:spPr>
        <p:txBody>
          <a:bodyPr>
            <a:normAutofit/>
          </a:bodyPr>
          <a:lstStyle/>
          <a:p>
            <a:r>
              <a:rPr lang="en-US" sz="2800" b="1" i="0" dirty="0">
                <a:solidFill>
                  <a:srgbClr val="1C1917"/>
                </a:solidFill>
                <a:effectLst/>
                <a:latin typeface="-apple-system"/>
              </a:rPr>
              <a:t>Task 2)  Refactor this code to simplify the conditional logic </a:t>
            </a:r>
            <a:r>
              <a:rPr lang="en-US" sz="2800" b="0" i="0" dirty="0">
                <a:solidFill>
                  <a:srgbClr val="1C1917"/>
                </a:solidFill>
                <a:effectLst/>
                <a:latin typeface="-apple-system"/>
              </a:rPr>
              <a:t>&amp; </a:t>
            </a:r>
            <a:r>
              <a:rPr lang="en-US" sz="2800" b="1" i="0" dirty="0">
                <a:solidFill>
                  <a:srgbClr val="1C1917"/>
                </a:solidFill>
                <a:effectLst/>
                <a:latin typeface="-apple-system"/>
              </a:rPr>
              <a:t>make it working code.</a:t>
            </a:r>
          </a:p>
          <a:p>
            <a:endParaRPr lang="en-US" sz="2800" b="1" dirty="0"/>
          </a:p>
        </p:txBody>
      </p:sp>
      <p:pic>
        <p:nvPicPr>
          <p:cNvPr id="5" name="Picture 4">
            <a:extLst>
              <a:ext uri="{FF2B5EF4-FFF2-40B4-BE49-F238E27FC236}">
                <a16:creationId xmlns:a16="http://schemas.microsoft.com/office/drawing/2014/main" id="{67DA6908-8618-781F-925C-30C7FF43EBDF}"/>
              </a:ext>
            </a:extLst>
          </p:cNvPr>
          <p:cNvPicPr>
            <a:picLocks noChangeAspect="1"/>
          </p:cNvPicPr>
          <p:nvPr/>
        </p:nvPicPr>
        <p:blipFill>
          <a:blip r:embed="rId2"/>
          <a:stretch>
            <a:fillRect/>
          </a:stretch>
        </p:blipFill>
        <p:spPr>
          <a:xfrm>
            <a:off x="5360861" y="2411908"/>
            <a:ext cx="5643562" cy="4184154"/>
          </a:xfrm>
          <a:prstGeom prst="rect">
            <a:avLst/>
          </a:prstGeom>
        </p:spPr>
      </p:pic>
    </p:spTree>
    <p:extLst>
      <p:ext uri="{BB962C8B-B14F-4D97-AF65-F5344CB8AC3E}">
        <p14:creationId xmlns:p14="http://schemas.microsoft.com/office/powerpoint/2010/main" val="2362410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A87E-D448-AEAB-27DD-9780A9189C19}"/>
              </a:ext>
            </a:extLst>
          </p:cNvPr>
          <p:cNvSpPr>
            <a:spLocks noGrp="1"/>
          </p:cNvSpPr>
          <p:nvPr>
            <p:ph type="title"/>
          </p:nvPr>
        </p:nvSpPr>
        <p:spPr/>
        <p:txBody>
          <a:bodyPr/>
          <a:lstStyle/>
          <a:p>
            <a:r>
              <a:rPr lang="en-US" dirty="0"/>
              <a:t>Task 3 ;</a:t>
            </a:r>
          </a:p>
        </p:txBody>
      </p:sp>
      <p:sp>
        <p:nvSpPr>
          <p:cNvPr id="3" name="Content Placeholder 2">
            <a:extLst>
              <a:ext uri="{FF2B5EF4-FFF2-40B4-BE49-F238E27FC236}">
                <a16:creationId xmlns:a16="http://schemas.microsoft.com/office/drawing/2014/main" id="{390DCAF8-931D-2E45-714D-906C0FD474C7}"/>
              </a:ext>
            </a:extLst>
          </p:cNvPr>
          <p:cNvSpPr>
            <a:spLocks noGrp="1"/>
          </p:cNvSpPr>
          <p:nvPr>
            <p:ph idx="1"/>
          </p:nvPr>
        </p:nvSpPr>
        <p:spPr>
          <a:xfrm>
            <a:off x="490728" y="2395728"/>
            <a:ext cx="5239511" cy="4050792"/>
          </a:xfrm>
        </p:spPr>
        <p:txBody>
          <a:bodyPr>
            <a:normAutofit/>
          </a:bodyPr>
          <a:lstStyle/>
          <a:p>
            <a:r>
              <a:rPr lang="en-US" sz="3200" b="1" i="0" dirty="0">
                <a:solidFill>
                  <a:srgbClr val="1C1917"/>
                </a:solidFill>
                <a:effectLst/>
                <a:latin typeface="-apple-system"/>
              </a:rPr>
              <a:t>Task 3) Identify code smells in the following method and refactor the code to address them. Explain your changes &amp; make it working code.</a:t>
            </a:r>
          </a:p>
          <a:p>
            <a:pPr marL="0" indent="0">
              <a:buNone/>
            </a:pPr>
            <a:endParaRPr lang="en-US" sz="3200" b="1" dirty="0"/>
          </a:p>
        </p:txBody>
      </p:sp>
      <p:pic>
        <p:nvPicPr>
          <p:cNvPr id="5" name="Picture 4">
            <a:extLst>
              <a:ext uri="{FF2B5EF4-FFF2-40B4-BE49-F238E27FC236}">
                <a16:creationId xmlns:a16="http://schemas.microsoft.com/office/drawing/2014/main" id="{EEBA9970-74DD-97AF-AB2D-465E487306A0}"/>
              </a:ext>
            </a:extLst>
          </p:cNvPr>
          <p:cNvPicPr>
            <a:picLocks noChangeAspect="1"/>
          </p:cNvPicPr>
          <p:nvPr/>
        </p:nvPicPr>
        <p:blipFill>
          <a:blip r:embed="rId2"/>
          <a:stretch>
            <a:fillRect/>
          </a:stretch>
        </p:blipFill>
        <p:spPr>
          <a:xfrm>
            <a:off x="6000750" y="1289304"/>
            <a:ext cx="6191250" cy="5457825"/>
          </a:xfrm>
          <a:prstGeom prst="rect">
            <a:avLst/>
          </a:prstGeom>
        </p:spPr>
      </p:pic>
    </p:spTree>
    <p:extLst>
      <p:ext uri="{BB962C8B-B14F-4D97-AF65-F5344CB8AC3E}">
        <p14:creationId xmlns:p14="http://schemas.microsoft.com/office/powerpoint/2010/main" val="26822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CE92-7F69-F54F-1484-B3ECDD01460D}"/>
              </a:ext>
            </a:extLst>
          </p:cNvPr>
          <p:cNvSpPr>
            <a:spLocks noGrp="1"/>
          </p:cNvSpPr>
          <p:nvPr>
            <p:ph type="title"/>
          </p:nvPr>
        </p:nvSpPr>
        <p:spPr/>
        <p:txBody>
          <a:bodyPr/>
          <a:lstStyle/>
          <a:p>
            <a:r>
              <a:rPr lang="en-US" dirty="0"/>
              <a:t>Task 4 ;</a:t>
            </a:r>
          </a:p>
        </p:txBody>
      </p:sp>
      <p:sp>
        <p:nvSpPr>
          <p:cNvPr id="3" name="Content Placeholder 2">
            <a:extLst>
              <a:ext uri="{FF2B5EF4-FFF2-40B4-BE49-F238E27FC236}">
                <a16:creationId xmlns:a16="http://schemas.microsoft.com/office/drawing/2014/main" id="{CA377459-916B-5EE7-2D2B-88874CC08635}"/>
              </a:ext>
            </a:extLst>
          </p:cNvPr>
          <p:cNvSpPr>
            <a:spLocks noGrp="1"/>
          </p:cNvSpPr>
          <p:nvPr>
            <p:ph idx="1"/>
          </p:nvPr>
        </p:nvSpPr>
        <p:spPr/>
        <p:txBody>
          <a:bodyPr/>
          <a:lstStyle/>
          <a:p>
            <a:r>
              <a:rPr lang="en-US" sz="2800" b="1" i="0" dirty="0">
                <a:solidFill>
                  <a:srgbClr val="1C1917"/>
                </a:solidFill>
                <a:effectLst/>
                <a:latin typeface="-apple-system"/>
              </a:rPr>
              <a:t>Task 4) Refactor this code to remove duplicate code smell &amp; make it working code.</a:t>
            </a:r>
          </a:p>
          <a:p>
            <a:endParaRPr lang="en-US" b="1" i="0" dirty="0">
              <a:solidFill>
                <a:srgbClr val="1C1917"/>
              </a:solidFill>
              <a:effectLst/>
              <a:latin typeface="-apple-system"/>
            </a:endParaRPr>
          </a:p>
          <a:p>
            <a:endParaRPr lang="en-US" dirty="0"/>
          </a:p>
        </p:txBody>
      </p:sp>
      <p:pic>
        <p:nvPicPr>
          <p:cNvPr id="5" name="Picture 4">
            <a:extLst>
              <a:ext uri="{FF2B5EF4-FFF2-40B4-BE49-F238E27FC236}">
                <a16:creationId xmlns:a16="http://schemas.microsoft.com/office/drawing/2014/main" id="{E366830F-EDCA-6EFD-B8FF-FD378D134AEB}"/>
              </a:ext>
            </a:extLst>
          </p:cNvPr>
          <p:cNvPicPr>
            <a:picLocks noChangeAspect="1"/>
          </p:cNvPicPr>
          <p:nvPr/>
        </p:nvPicPr>
        <p:blipFill>
          <a:blip r:embed="rId2"/>
          <a:stretch>
            <a:fillRect/>
          </a:stretch>
        </p:blipFill>
        <p:spPr>
          <a:xfrm>
            <a:off x="4670742" y="2846832"/>
            <a:ext cx="5400675" cy="3352800"/>
          </a:xfrm>
          <a:prstGeom prst="rect">
            <a:avLst/>
          </a:prstGeom>
        </p:spPr>
      </p:pic>
    </p:spTree>
    <p:extLst>
      <p:ext uri="{BB962C8B-B14F-4D97-AF65-F5344CB8AC3E}">
        <p14:creationId xmlns:p14="http://schemas.microsoft.com/office/powerpoint/2010/main" val="1448537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8595-2AE4-BEA0-152F-D22B8DC43F61}"/>
              </a:ext>
            </a:extLst>
          </p:cNvPr>
          <p:cNvSpPr>
            <a:spLocks noGrp="1"/>
          </p:cNvSpPr>
          <p:nvPr>
            <p:ph type="title"/>
          </p:nvPr>
        </p:nvSpPr>
        <p:spPr/>
        <p:txBody>
          <a:bodyPr/>
          <a:lstStyle/>
          <a:p>
            <a:r>
              <a:rPr lang="en-US" dirty="0"/>
              <a:t>Task 5 ;</a:t>
            </a:r>
          </a:p>
        </p:txBody>
      </p:sp>
      <p:sp>
        <p:nvSpPr>
          <p:cNvPr id="3" name="Content Placeholder 2">
            <a:extLst>
              <a:ext uri="{FF2B5EF4-FFF2-40B4-BE49-F238E27FC236}">
                <a16:creationId xmlns:a16="http://schemas.microsoft.com/office/drawing/2014/main" id="{253886C6-BE9F-E7D9-939F-BCD179033B93}"/>
              </a:ext>
            </a:extLst>
          </p:cNvPr>
          <p:cNvSpPr>
            <a:spLocks noGrp="1"/>
          </p:cNvSpPr>
          <p:nvPr>
            <p:ph idx="1"/>
          </p:nvPr>
        </p:nvSpPr>
        <p:spPr/>
        <p:txBody>
          <a:bodyPr/>
          <a:lstStyle/>
          <a:p>
            <a:r>
              <a:rPr lang="en-US" sz="2800" b="1" i="0" dirty="0">
                <a:solidFill>
                  <a:srgbClr val="1C1917"/>
                </a:solidFill>
                <a:effectLst/>
                <a:latin typeface="-apple-system"/>
              </a:rPr>
              <a:t>Task 5) Refactor this code to simplify method calls &amp; make it working code.</a:t>
            </a:r>
          </a:p>
          <a:p>
            <a:endParaRPr lang="en-US" b="0" i="0" dirty="0">
              <a:solidFill>
                <a:srgbClr val="1C1917"/>
              </a:solidFill>
              <a:effectLst/>
              <a:latin typeface="-apple-system"/>
            </a:endParaRPr>
          </a:p>
          <a:p>
            <a:endParaRPr lang="en-US" dirty="0"/>
          </a:p>
        </p:txBody>
      </p:sp>
      <p:pic>
        <p:nvPicPr>
          <p:cNvPr id="5" name="Picture 4">
            <a:extLst>
              <a:ext uri="{FF2B5EF4-FFF2-40B4-BE49-F238E27FC236}">
                <a16:creationId xmlns:a16="http://schemas.microsoft.com/office/drawing/2014/main" id="{CEE87B75-9DE2-815F-D42C-E1F8998511EB}"/>
              </a:ext>
            </a:extLst>
          </p:cNvPr>
          <p:cNvPicPr>
            <a:picLocks noChangeAspect="1"/>
          </p:cNvPicPr>
          <p:nvPr/>
        </p:nvPicPr>
        <p:blipFill>
          <a:blip r:embed="rId2"/>
          <a:stretch>
            <a:fillRect/>
          </a:stretch>
        </p:blipFill>
        <p:spPr>
          <a:xfrm>
            <a:off x="4562475" y="3048000"/>
            <a:ext cx="7629525" cy="3810000"/>
          </a:xfrm>
          <a:prstGeom prst="rect">
            <a:avLst/>
          </a:prstGeom>
        </p:spPr>
      </p:pic>
    </p:spTree>
    <p:extLst>
      <p:ext uri="{BB962C8B-B14F-4D97-AF65-F5344CB8AC3E}">
        <p14:creationId xmlns:p14="http://schemas.microsoft.com/office/powerpoint/2010/main" val="3967445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3BBEF-9808-9B90-B1CC-4E91A7520CCD}"/>
              </a:ext>
            </a:extLst>
          </p:cNvPr>
          <p:cNvSpPr>
            <a:spLocks noGrp="1"/>
          </p:cNvSpPr>
          <p:nvPr>
            <p:ph type="title"/>
          </p:nvPr>
        </p:nvSpPr>
        <p:spPr/>
        <p:txBody>
          <a:bodyPr/>
          <a:lstStyle/>
          <a:p>
            <a:r>
              <a:rPr lang="en-US" dirty="0"/>
              <a:t>Task 6 ;</a:t>
            </a:r>
          </a:p>
        </p:txBody>
      </p:sp>
      <p:sp>
        <p:nvSpPr>
          <p:cNvPr id="3" name="Content Placeholder 2">
            <a:extLst>
              <a:ext uri="{FF2B5EF4-FFF2-40B4-BE49-F238E27FC236}">
                <a16:creationId xmlns:a16="http://schemas.microsoft.com/office/drawing/2014/main" id="{C7000461-B4A2-A60F-22D6-B51765F4D1CE}"/>
              </a:ext>
            </a:extLst>
          </p:cNvPr>
          <p:cNvSpPr>
            <a:spLocks noGrp="1"/>
          </p:cNvSpPr>
          <p:nvPr>
            <p:ph idx="1"/>
          </p:nvPr>
        </p:nvSpPr>
        <p:spPr>
          <a:xfrm>
            <a:off x="1069848" y="2121408"/>
            <a:ext cx="5381752" cy="4050792"/>
          </a:xfrm>
        </p:spPr>
        <p:txBody>
          <a:bodyPr/>
          <a:lstStyle/>
          <a:p>
            <a:r>
              <a:rPr lang="en-US" sz="2800" b="1" i="0" dirty="0">
                <a:solidFill>
                  <a:srgbClr val="1C1917"/>
                </a:solidFill>
                <a:effectLst/>
                <a:latin typeface="-apple-system"/>
              </a:rPr>
              <a:t>Task 6) Identify code smells in this method and refactor to improve readability and reduce complexity &amp; make it working code.</a:t>
            </a:r>
          </a:p>
          <a:p>
            <a:endParaRPr lang="en-US" dirty="0"/>
          </a:p>
        </p:txBody>
      </p:sp>
      <p:pic>
        <p:nvPicPr>
          <p:cNvPr id="5" name="Picture 4">
            <a:extLst>
              <a:ext uri="{FF2B5EF4-FFF2-40B4-BE49-F238E27FC236}">
                <a16:creationId xmlns:a16="http://schemas.microsoft.com/office/drawing/2014/main" id="{73862294-B939-8ED6-2FE6-68CD472B7B14}"/>
              </a:ext>
            </a:extLst>
          </p:cNvPr>
          <p:cNvPicPr>
            <a:picLocks noChangeAspect="1"/>
          </p:cNvPicPr>
          <p:nvPr/>
        </p:nvPicPr>
        <p:blipFill>
          <a:blip r:embed="rId2"/>
          <a:stretch>
            <a:fillRect/>
          </a:stretch>
        </p:blipFill>
        <p:spPr>
          <a:xfrm>
            <a:off x="6619875" y="1838325"/>
            <a:ext cx="5572125" cy="5019675"/>
          </a:xfrm>
          <a:prstGeom prst="rect">
            <a:avLst/>
          </a:prstGeom>
        </p:spPr>
      </p:pic>
    </p:spTree>
    <p:extLst>
      <p:ext uri="{BB962C8B-B14F-4D97-AF65-F5344CB8AC3E}">
        <p14:creationId xmlns:p14="http://schemas.microsoft.com/office/powerpoint/2010/main" val="538578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1E53-F891-9945-E7C4-2BBA69CEE551}"/>
              </a:ext>
            </a:extLst>
          </p:cNvPr>
          <p:cNvSpPr>
            <a:spLocks noGrp="1"/>
          </p:cNvSpPr>
          <p:nvPr>
            <p:ph type="title"/>
          </p:nvPr>
        </p:nvSpPr>
        <p:spPr>
          <a:xfrm>
            <a:off x="460248" y="246507"/>
            <a:ext cx="10058400" cy="620268"/>
          </a:xfrm>
        </p:spPr>
        <p:txBody>
          <a:bodyPr>
            <a:normAutofit fontScale="90000"/>
          </a:bodyPr>
          <a:lstStyle/>
          <a:p>
            <a:r>
              <a:rPr lang="en-US" dirty="0"/>
              <a:t>Another example:</a:t>
            </a:r>
          </a:p>
        </p:txBody>
      </p:sp>
      <p:pic>
        <p:nvPicPr>
          <p:cNvPr id="5" name="Content Placeholder 4">
            <a:extLst>
              <a:ext uri="{FF2B5EF4-FFF2-40B4-BE49-F238E27FC236}">
                <a16:creationId xmlns:a16="http://schemas.microsoft.com/office/drawing/2014/main" id="{D2C030E7-E665-5AA3-E5E5-F823FD8C78A6}"/>
              </a:ext>
            </a:extLst>
          </p:cNvPr>
          <p:cNvPicPr>
            <a:picLocks noGrp="1" noChangeAspect="1"/>
          </p:cNvPicPr>
          <p:nvPr>
            <p:ph idx="1"/>
          </p:nvPr>
        </p:nvPicPr>
        <p:blipFill>
          <a:blip r:embed="rId2"/>
          <a:stretch>
            <a:fillRect/>
          </a:stretch>
        </p:blipFill>
        <p:spPr>
          <a:xfrm>
            <a:off x="460248" y="1212849"/>
            <a:ext cx="5040313" cy="2880179"/>
          </a:xfrm>
        </p:spPr>
      </p:pic>
      <p:pic>
        <p:nvPicPr>
          <p:cNvPr id="7" name="Picture 6">
            <a:extLst>
              <a:ext uri="{FF2B5EF4-FFF2-40B4-BE49-F238E27FC236}">
                <a16:creationId xmlns:a16="http://schemas.microsoft.com/office/drawing/2014/main" id="{4D3CA6E4-7291-1FA4-F2C0-00961AA59B62}"/>
              </a:ext>
            </a:extLst>
          </p:cNvPr>
          <p:cNvPicPr>
            <a:picLocks noChangeAspect="1"/>
          </p:cNvPicPr>
          <p:nvPr/>
        </p:nvPicPr>
        <p:blipFill>
          <a:blip r:embed="rId3"/>
          <a:stretch>
            <a:fillRect/>
          </a:stretch>
        </p:blipFill>
        <p:spPr>
          <a:xfrm>
            <a:off x="5543552" y="1212849"/>
            <a:ext cx="6353173" cy="2880179"/>
          </a:xfrm>
          <a:prstGeom prst="rect">
            <a:avLst/>
          </a:prstGeom>
        </p:spPr>
      </p:pic>
      <p:sp>
        <p:nvSpPr>
          <p:cNvPr id="10" name="TextBox 9">
            <a:extLst>
              <a:ext uri="{FF2B5EF4-FFF2-40B4-BE49-F238E27FC236}">
                <a16:creationId xmlns:a16="http://schemas.microsoft.com/office/drawing/2014/main" id="{F4B4F4B1-4E29-2B5C-FBE0-B246414527EC}"/>
              </a:ext>
            </a:extLst>
          </p:cNvPr>
          <p:cNvSpPr txBox="1"/>
          <p:nvPr/>
        </p:nvSpPr>
        <p:spPr>
          <a:xfrm>
            <a:off x="1095374" y="4343852"/>
            <a:ext cx="9725025"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In this case, the </a:t>
            </a:r>
            <a:r>
              <a:rPr kumimoji="0" lang="en-US" altLang="en-US" sz="1800" b="1" i="0" u="none" strike="noStrike" cap="none" normalizeH="0" baseline="0" dirty="0">
                <a:ln>
                  <a:noFill/>
                </a:ln>
                <a:effectLst/>
                <a:latin typeface="Söhne"/>
              </a:rPr>
              <a:t>refactored code </a:t>
            </a:r>
            <a:r>
              <a:rPr kumimoji="0" lang="en-US" altLang="en-US" sz="1800" b="0" i="0" u="none" strike="noStrike" cap="none" normalizeH="0" baseline="0" dirty="0">
                <a:ln>
                  <a:noFill/>
                </a:ln>
                <a:effectLst/>
                <a:latin typeface="Söhne"/>
              </a:rPr>
              <a:t>uses the </a:t>
            </a:r>
            <a:r>
              <a:rPr kumimoji="0" lang="en-US" altLang="en-US" b="1" i="0" u="none" strike="noStrike" cap="none" normalizeH="0" baseline="0" dirty="0">
                <a:ln>
                  <a:noFill/>
                </a:ln>
                <a:effectLst/>
                <a:latin typeface="Söhne Mono"/>
              </a:rPr>
              <a:t>reduce</a:t>
            </a:r>
            <a:r>
              <a:rPr kumimoji="0" lang="en-US" altLang="en-US" sz="1800" b="0" i="0" u="none" strike="noStrike" cap="none" normalizeH="0" baseline="0" dirty="0">
                <a:ln>
                  <a:noFill/>
                </a:ln>
                <a:effectLst/>
                <a:latin typeface="Söhne"/>
              </a:rPr>
              <a:t> method to calculate the sum of array elements. The time complexity of both implementations is O(n), where n is the length of the array.</a:t>
            </a:r>
            <a:endParaRPr kumimoji="0" lang="en-US" altLang="en-US"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Söhne"/>
              </a:rPr>
              <a:t>However, the refactored code is more concise and leverages the built-in </a:t>
            </a:r>
            <a:r>
              <a:rPr kumimoji="0" lang="en-US" altLang="en-US" b="1" i="0" u="none" strike="noStrike" cap="none" normalizeH="0" baseline="0" dirty="0">
                <a:ln>
                  <a:noFill/>
                </a:ln>
                <a:effectLst/>
                <a:latin typeface="Söhne Mono"/>
              </a:rPr>
              <a:t>reduce</a:t>
            </a:r>
            <a:r>
              <a:rPr kumimoji="0" lang="en-US" altLang="en-US" sz="1800" b="0" i="0" u="none" strike="noStrike" cap="none" normalizeH="0" baseline="0" dirty="0">
                <a:ln>
                  <a:noFill/>
                </a:ln>
                <a:effectLst/>
                <a:latin typeface="Söhne"/>
              </a:rPr>
              <a:t> method, potentially leading to better performance in some JavaScript engines. The internal implementation of </a:t>
            </a:r>
            <a:r>
              <a:rPr kumimoji="0" lang="en-US" altLang="en-US" b="1" i="0" u="none" strike="noStrike" cap="none" normalizeH="0" baseline="0" dirty="0">
                <a:ln>
                  <a:noFill/>
                </a:ln>
                <a:effectLst/>
                <a:latin typeface="Söhne Mono"/>
              </a:rPr>
              <a:t>reduce</a:t>
            </a:r>
            <a:r>
              <a:rPr kumimoji="0" lang="en-US" altLang="en-US" sz="1800" b="0" i="0" u="none" strike="noStrike" cap="none" normalizeH="0" baseline="0" dirty="0">
                <a:ln>
                  <a:noFill/>
                </a:ln>
                <a:effectLst/>
                <a:latin typeface="Söhne"/>
              </a:rPr>
              <a:t> may be optimized in a way that provides better performance compared to a manual loop.</a:t>
            </a:r>
            <a:endParaRPr kumimoji="0" lang="en-US" altLang="en-US" sz="2800" b="0" i="0" u="none" strike="noStrike" cap="none" normalizeH="0" baseline="0" dirty="0">
              <a:ln>
                <a:noFill/>
              </a:ln>
              <a:effectLst/>
              <a:latin typeface="Arial" panose="020B0604020202020204" pitchFamily="34" charset="0"/>
            </a:endParaRPr>
          </a:p>
        </p:txBody>
      </p:sp>
      <p:pic>
        <p:nvPicPr>
          <p:cNvPr id="12" name="Picture 11">
            <a:extLst>
              <a:ext uri="{FF2B5EF4-FFF2-40B4-BE49-F238E27FC236}">
                <a16:creationId xmlns:a16="http://schemas.microsoft.com/office/drawing/2014/main" id="{E8C4380E-1FF3-E8FF-7E3E-8BF82079A9C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462713" y="49212"/>
            <a:ext cx="5434012" cy="1038225"/>
          </a:xfrm>
          <a:prstGeom prst="rect">
            <a:avLst/>
          </a:prstGeom>
        </p:spPr>
      </p:pic>
    </p:spTree>
    <p:extLst>
      <p:ext uri="{BB962C8B-B14F-4D97-AF65-F5344CB8AC3E}">
        <p14:creationId xmlns:p14="http://schemas.microsoft.com/office/powerpoint/2010/main" val="3003343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C7BE-41CF-D872-99FF-697EF5BF6B48}"/>
              </a:ext>
            </a:extLst>
          </p:cNvPr>
          <p:cNvSpPr>
            <a:spLocks noGrp="1"/>
          </p:cNvSpPr>
          <p:nvPr>
            <p:ph type="title"/>
          </p:nvPr>
        </p:nvSpPr>
        <p:spPr>
          <a:xfrm>
            <a:off x="450723" y="423291"/>
            <a:ext cx="10058400" cy="525018"/>
          </a:xfrm>
        </p:spPr>
        <p:txBody>
          <a:bodyPr>
            <a:noAutofit/>
          </a:bodyPr>
          <a:lstStyle/>
          <a:p>
            <a:r>
              <a:rPr lang="en-US" sz="4400" dirty="0"/>
              <a:t>Refactoring with respect to time complexity:</a:t>
            </a:r>
          </a:p>
        </p:txBody>
      </p:sp>
      <p:pic>
        <p:nvPicPr>
          <p:cNvPr id="5" name="Content Placeholder 4">
            <a:extLst>
              <a:ext uri="{FF2B5EF4-FFF2-40B4-BE49-F238E27FC236}">
                <a16:creationId xmlns:a16="http://schemas.microsoft.com/office/drawing/2014/main" id="{A7A18862-627C-B968-EBC3-C89C42931E2A}"/>
              </a:ext>
            </a:extLst>
          </p:cNvPr>
          <p:cNvPicPr>
            <a:picLocks noGrp="1" noChangeAspect="1"/>
          </p:cNvPicPr>
          <p:nvPr>
            <p:ph idx="1"/>
          </p:nvPr>
        </p:nvPicPr>
        <p:blipFill>
          <a:blip r:embed="rId3"/>
          <a:stretch>
            <a:fillRect/>
          </a:stretch>
        </p:blipFill>
        <p:spPr>
          <a:xfrm>
            <a:off x="450723" y="1130300"/>
            <a:ext cx="4943913" cy="5632450"/>
          </a:xfrm>
        </p:spPr>
      </p:pic>
      <p:sp>
        <p:nvSpPr>
          <p:cNvPr id="12" name="TextBox 11">
            <a:extLst>
              <a:ext uri="{FF2B5EF4-FFF2-40B4-BE49-F238E27FC236}">
                <a16:creationId xmlns:a16="http://schemas.microsoft.com/office/drawing/2014/main" id="{1FEA0E23-9F32-468D-39D2-F62C158DAE33}"/>
              </a:ext>
            </a:extLst>
          </p:cNvPr>
          <p:cNvSpPr txBox="1"/>
          <p:nvPr/>
        </p:nvSpPr>
        <p:spPr>
          <a:xfrm>
            <a:off x="5643565" y="3195934"/>
            <a:ext cx="609771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tx1"/>
                </a:solidFill>
                <a:effectLst/>
                <a:highlight>
                  <a:srgbClr val="FFFF00"/>
                </a:highlight>
                <a:latin typeface="Times New Roman" panose="02020603050405020304" pitchFamily="18" charset="0"/>
                <a:cs typeface="Times New Roman" panose="02020603050405020304" pitchFamily="18" charset="0"/>
              </a:rPr>
              <a:t>sum</a:t>
            </a:r>
            <a:r>
              <a:rPr kumimoji="0" lang="en-US" altLang="en-US" sz="1800"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is the built-in function that takes an iterable (in this case, the array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arr</a:t>
            </a:r>
            <a:r>
              <a:rPr kumimoji="0" lang="en-US" altLang="en-US" sz="1800" b="0" i="0" u="none" strike="noStrike" cap="none" normalizeH="0" baseline="0" dirty="0">
                <a:ln>
                  <a:noFill/>
                </a:ln>
                <a:solidFill>
                  <a:srgbClr val="374151"/>
                </a:solidFill>
                <a:effectLst/>
                <a:latin typeface="Times New Roman" panose="02020603050405020304" pitchFamily="18" charset="0"/>
                <a:cs typeface="Times New Roman" panose="02020603050405020304" pitchFamily="18" charset="0"/>
              </a:rPr>
              <a:t>) and returns the sum of its elements. Using built-in functions can often lead to more concise and efficient code.</a:t>
            </a:r>
            <a:r>
              <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Content Placeholder 4">
            <a:extLst>
              <a:ext uri="{FF2B5EF4-FFF2-40B4-BE49-F238E27FC236}">
                <a16:creationId xmlns:a16="http://schemas.microsoft.com/office/drawing/2014/main" id="{BEBBF539-ADD3-3B5D-69C3-CD7966497ECA}"/>
              </a:ext>
            </a:extLst>
          </p:cNvPr>
          <p:cNvPicPr>
            <a:picLocks noChangeAspect="1"/>
          </p:cNvPicPr>
          <p:nvPr/>
        </p:nvPicPr>
        <p:blipFill rotWithShape="1">
          <a:blip r:embed="rId3"/>
          <a:srcRect t="91470"/>
          <a:stretch/>
        </p:blipFill>
        <p:spPr>
          <a:xfrm>
            <a:off x="5885052" y="4438042"/>
            <a:ext cx="5402616" cy="525017"/>
          </a:xfrm>
          <a:prstGeom prst="rect">
            <a:avLst/>
          </a:prstGeom>
        </p:spPr>
      </p:pic>
    </p:spTree>
    <p:extLst>
      <p:ext uri="{BB962C8B-B14F-4D97-AF65-F5344CB8AC3E}">
        <p14:creationId xmlns:p14="http://schemas.microsoft.com/office/powerpoint/2010/main" val="74140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9DB10-64B2-7AF1-3AB5-8A231D7D5C10}"/>
              </a:ext>
            </a:extLst>
          </p:cNvPr>
          <p:cNvSpPr>
            <a:spLocks noGrp="1"/>
          </p:cNvSpPr>
          <p:nvPr>
            <p:ph type="title"/>
          </p:nvPr>
        </p:nvSpPr>
        <p:spPr>
          <a:xfrm>
            <a:off x="4970109" y="484632"/>
            <a:ext cx="6730277" cy="1609344"/>
          </a:xfrm>
          <a:ln>
            <a:noFill/>
          </a:ln>
        </p:spPr>
        <p:txBody>
          <a:bodyPr>
            <a:normAutofit/>
          </a:bodyPr>
          <a:lstStyle/>
          <a:p>
            <a:r>
              <a:rPr lang="en-US" sz="4800"/>
              <a:t>Benefits of code refactoring:</a:t>
            </a:r>
          </a:p>
        </p:txBody>
      </p:sp>
      <p:pic>
        <p:nvPicPr>
          <p:cNvPr id="5" name="Picture 4" descr="Closeup of hands holding an open book">
            <a:extLst>
              <a:ext uri="{FF2B5EF4-FFF2-40B4-BE49-F238E27FC236}">
                <a16:creationId xmlns:a16="http://schemas.microsoft.com/office/drawing/2014/main" id="{C68B123C-305B-F250-FC72-DE0DCC3AE16A}"/>
              </a:ext>
            </a:extLst>
          </p:cNvPr>
          <p:cNvPicPr>
            <a:picLocks noChangeAspect="1"/>
          </p:cNvPicPr>
          <p:nvPr/>
        </p:nvPicPr>
        <p:blipFill rotWithShape="1">
          <a:blip r:embed="rId4"/>
          <a:srcRect l="25696" r="29076" b="-1"/>
          <a:stretch/>
        </p:blipFill>
        <p:spPr>
          <a:xfrm>
            <a:off x="3344" y="10"/>
            <a:ext cx="4646726" cy="6857990"/>
          </a:xfrm>
          <a:prstGeom prst="rect">
            <a:avLst/>
          </a:prstGeom>
        </p:spPr>
      </p:pic>
      <p:sp>
        <p:nvSpPr>
          <p:cNvPr id="3" name="Content Placeholder 2">
            <a:extLst>
              <a:ext uri="{FF2B5EF4-FFF2-40B4-BE49-F238E27FC236}">
                <a16:creationId xmlns:a16="http://schemas.microsoft.com/office/drawing/2014/main" id="{03E5D580-FF12-5C08-EE4C-5657C63DA00C}"/>
              </a:ext>
            </a:extLst>
          </p:cNvPr>
          <p:cNvSpPr>
            <a:spLocks noGrp="1"/>
          </p:cNvSpPr>
          <p:nvPr>
            <p:ph idx="1"/>
          </p:nvPr>
        </p:nvSpPr>
        <p:spPr>
          <a:xfrm>
            <a:off x="4970109" y="2121408"/>
            <a:ext cx="6730276" cy="4050792"/>
          </a:xfrm>
        </p:spPr>
        <p:txBody>
          <a:bodyPr>
            <a:normAutofit/>
          </a:bodyPr>
          <a:lstStyle/>
          <a:p>
            <a:pPr>
              <a:buFont typeface="+mj-lt"/>
              <a:buAutoNum type="arabicPeriod"/>
            </a:pPr>
            <a:r>
              <a:rPr lang="en-US" sz="1800" b="1">
                <a:latin typeface="Times New Roman" panose="02020603050405020304" pitchFamily="18" charset="0"/>
                <a:cs typeface="Times New Roman" panose="02020603050405020304" pitchFamily="18" charset="0"/>
              </a:rPr>
              <a:t>Enhanced Readability:</a:t>
            </a:r>
          </a:p>
          <a:p>
            <a:pPr lvl="1" indent="0">
              <a:buNone/>
            </a:pPr>
            <a:r>
              <a:rPr lang="en-US">
                <a:latin typeface="Times New Roman" panose="02020603050405020304" pitchFamily="18" charset="0"/>
                <a:cs typeface="Times New Roman" panose="02020603050405020304" pitchFamily="18" charset="0"/>
              </a:rPr>
              <a:t>Refactored code is like a well-organized book. </a:t>
            </a:r>
            <a:r>
              <a:rPr lang="en-US" b="1">
                <a:latin typeface="Times New Roman" panose="02020603050405020304" pitchFamily="18" charset="0"/>
                <a:cs typeface="Times New Roman" panose="02020603050405020304" pitchFamily="18" charset="0"/>
              </a:rPr>
              <a:t>It's easier for developers to read and understand, fostering collaboration and reducing the learning curve.</a:t>
            </a:r>
          </a:p>
          <a:p>
            <a:pPr>
              <a:buFont typeface="+mj-lt"/>
              <a:buAutoNum type="arabicPeriod"/>
            </a:pPr>
            <a:r>
              <a:rPr lang="en-US" sz="1800" b="1">
                <a:latin typeface="Times New Roman" panose="02020603050405020304" pitchFamily="18" charset="0"/>
                <a:cs typeface="Times New Roman" panose="02020603050405020304" pitchFamily="18" charset="0"/>
              </a:rPr>
              <a:t>Maintainability Boost:</a:t>
            </a:r>
          </a:p>
          <a:p>
            <a:pPr lvl="1" indent="0">
              <a:buNone/>
            </a:pPr>
            <a:r>
              <a:rPr lang="en-US">
                <a:latin typeface="Times New Roman" panose="02020603050405020304" pitchFamily="18" charset="0"/>
                <a:cs typeface="Times New Roman" panose="02020603050405020304" pitchFamily="18" charset="0"/>
              </a:rPr>
              <a:t>Refactoring simplifies complex code, making it easier to maintain. It's like having a well-maintained car—less prone to breakdowns and easier to fix when issues arise.</a:t>
            </a:r>
          </a:p>
          <a:p>
            <a:pPr>
              <a:buFont typeface="+mj-lt"/>
              <a:buAutoNum type="arabicPeriod"/>
            </a:pPr>
            <a:r>
              <a:rPr lang="en-US" sz="1800" b="1">
                <a:latin typeface="Times New Roman" panose="02020603050405020304" pitchFamily="18" charset="0"/>
                <a:cs typeface="Times New Roman" panose="02020603050405020304" pitchFamily="18" charset="0"/>
              </a:rPr>
              <a:t>Bug Reduction:</a:t>
            </a:r>
          </a:p>
          <a:p>
            <a:pPr lvl="1" indent="0">
              <a:buNone/>
            </a:pPr>
            <a:r>
              <a:rPr lang="en-US">
                <a:latin typeface="Times New Roman" panose="02020603050405020304" pitchFamily="18" charset="0"/>
                <a:cs typeface="Times New Roman" panose="02020603050405020304" pitchFamily="18" charset="0"/>
              </a:rPr>
              <a:t>By cleaning up code, refactoring helps uncover and fix hidden bugs. It's akin to renovating a house and finding and fixing those small leaks before they turn into major issues.</a:t>
            </a:r>
          </a:p>
          <a:p>
            <a:endParaRPr lang="en-US" sz="180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0652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77919-AA24-DD1A-BD23-D444BEB589CD}"/>
              </a:ext>
            </a:extLst>
          </p:cNvPr>
          <p:cNvSpPr>
            <a:spLocks noGrp="1"/>
          </p:cNvSpPr>
          <p:nvPr>
            <p:ph type="title"/>
          </p:nvPr>
        </p:nvSpPr>
        <p:spPr>
          <a:xfrm>
            <a:off x="264160" y="2262632"/>
            <a:ext cx="3474720" cy="1609344"/>
          </a:xfrm>
        </p:spPr>
        <p:txBody>
          <a:bodyPr/>
          <a:lstStyle/>
          <a:p>
            <a:r>
              <a:rPr lang="en-US" dirty="0"/>
              <a:t>Refactoring:</a:t>
            </a:r>
          </a:p>
        </p:txBody>
      </p:sp>
      <p:pic>
        <p:nvPicPr>
          <p:cNvPr id="5" name="Content Placeholder 4">
            <a:extLst>
              <a:ext uri="{FF2B5EF4-FFF2-40B4-BE49-F238E27FC236}">
                <a16:creationId xmlns:a16="http://schemas.microsoft.com/office/drawing/2014/main" id="{71D86C12-B94E-4B25-C273-BDBDA14B75DC}"/>
              </a:ext>
            </a:extLst>
          </p:cNvPr>
          <p:cNvPicPr>
            <a:picLocks noGrp="1" noChangeAspect="1"/>
          </p:cNvPicPr>
          <p:nvPr>
            <p:ph idx="1"/>
          </p:nvPr>
        </p:nvPicPr>
        <p:blipFill>
          <a:blip r:embed="rId2"/>
          <a:stretch>
            <a:fillRect/>
          </a:stretch>
        </p:blipFill>
        <p:spPr>
          <a:xfrm>
            <a:off x="3472666" y="-1"/>
            <a:ext cx="8719336" cy="6863875"/>
          </a:xfrm>
        </p:spPr>
      </p:pic>
    </p:spTree>
    <p:extLst>
      <p:ext uri="{BB962C8B-B14F-4D97-AF65-F5344CB8AC3E}">
        <p14:creationId xmlns:p14="http://schemas.microsoft.com/office/powerpoint/2010/main" val="236575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90B6-5879-4C2C-D431-BB4D68F3616F}"/>
              </a:ext>
            </a:extLst>
          </p:cNvPr>
          <p:cNvSpPr>
            <a:spLocks noGrp="1"/>
          </p:cNvSpPr>
          <p:nvPr>
            <p:ph type="title"/>
          </p:nvPr>
        </p:nvSpPr>
        <p:spPr>
          <a:xfrm>
            <a:off x="531368" y="2293112"/>
            <a:ext cx="3339592" cy="1609344"/>
          </a:xfrm>
        </p:spPr>
        <p:txBody>
          <a:bodyPr/>
          <a:lstStyle/>
          <a:p>
            <a:r>
              <a:rPr lang="en-US" dirty="0"/>
              <a:t>Technical debt:</a:t>
            </a:r>
          </a:p>
        </p:txBody>
      </p:sp>
      <p:pic>
        <p:nvPicPr>
          <p:cNvPr id="5" name="Content Placeholder 4">
            <a:extLst>
              <a:ext uri="{FF2B5EF4-FFF2-40B4-BE49-F238E27FC236}">
                <a16:creationId xmlns:a16="http://schemas.microsoft.com/office/drawing/2014/main" id="{2E3D0674-F6E1-8360-A1FD-39D87F7AC42C}"/>
              </a:ext>
            </a:extLst>
          </p:cNvPr>
          <p:cNvPicPr>
            <a:picLocks noGrp="1" noChangeAspect="1"/>
          </p:cNvPicPr>
          <p:nvPr>
            <p:ph idx="1"/>
          </p:nvPr>
        </p:nvPicPr>
        <p:blipFill>
          <a:blip r:embed="rId2"/>
          <a:stretch>
            <a:fillRect/>
          </a:stretch>
        </p:blipFill>
        <p:spPr>
          <a:xfrm>
            <a:off x="3701397" y="842264"/>
            <a:ext cx="8097221" cy="5476240"/>
          </a:xfrm>
        </p:spPr>
      </p:pic>
    </p:spTree>
    <p:extLst>
      <p:ext uri="{BB962C8B-B14F-4D97-AF65-F5344CB8AC3E}">
        <p14:creationId xmlns:p14="http://schemas.microsoft.com/office/powerpoint/2010/main" val="42243574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5238</TotalTime>
  <Words>1117</Words>
  <Application>Microsoft Office PowerPoint</Application>
  <PresentationFormat>Widescreen</PresentationFormat>
  <Paragraphs>120</Paragraphs>
  <Slides>46</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-apple-system</vt:lpstr>
      <vt:lpstr>Arial</vt:lpstr>
      <vt:lpstr>Calibri</vt:lpstr>
      <vt:lpstr>Courier New</vt:lpstr>
      <vt:lpstr>PT Sans</vt:lpstr>
      <vt:lpstr>Rockwell</vt:lpstr>
      <vt:lpstr>Rockwell Condensed</vt:lpstr>
      <vt:lpstr>Rockwell Extra Bold</vt:lpstr>
      <vt:lpstr>Söhne</vt:lpstr>
      <vt:lpstr>Söhne Mono</vt:lpstr>
      <vt:lpstr>Times New Roman</vt:lpstr>
      <vt:lpstr>Wingdings</vt:lpstr>
      <vt:lpstr>Wood Type</vt:lpstr>
      <vt:lpstr>Software construction lab 11: </vt:lpstr>
      <vt:lpstr>Outcomes:</vt:lpstr>
      <vt:lpstr>Introduction to code refactoring:</vt:lpstr>
      <vt:lpstr>How refactoring works:</vt:lpstr>
      <vt:lpstr>Another example:</vt:lpstr>
      <vt:lpstr>Refactoring with respect to time complexity:</vt:lpstr>
      <vt:lpstr>Benefits of code refactoring:</vt:lpstr>
      <vt:lpstr>Refactoring:</vt:lpstr>
      <vt:lpstr>Technical debt:</vt:lpstr>
      <vt:lpstr>Causes of technical debt</vt:lpstr>
      <vt:lpstr>Clean code:</vt:lpstr>
      <vt:lpstr>When to refactor:</vt:lpstr>
      <vt:lpstr>Code smell: </vt:lpstr>
      <vt:lpstr>Types of code smell:</vt:lpstr>
      <vt:lpstr>Continue…</vt:lpstr>
      <vt:lpstr>Refactoring techniques:</vt:lpstr>
      <vt:lpstr>Composing methods:</vt:lpstr>
      <vt:lpstr>PowerPoint Presentation</vt:lpstr>
      <vt:lpstr>Explanation:</vt:lpstr>
      <vt:lpstr>PowerPoint Presentation</vt:lpstr>
      <vt:lpstr>Explanation:</vt:lpstr>
      <vt:lpstr>PowerPoint Presentation</vt:lpstr>
      <vt:lpstr>PowerPoint Presentation</vt:lpstr>
      <vt:lpstr>Moving features between objects:</vt:lpstr>
      <vt:lpstr>PowerPoint Presentation</vt:lpstr>
      <vt:lpstr>PowerPoint Presentation</vt:lpstr>
      <vt:lpstr>PowerPoint Presentation</vt:lpstr>
      <vt:lpstr>PowerPoint Presentation</vt:lpstr>
      <vt:lpstr>Organizing data</vt:lpstr>
      <vt:lpstr>PowerPoint Presentation</vt:lpstr>
      <vt:lpstr>Simplifying method calls</vt:lpstr>
      <vt:lpstr>PowerPoint Presentation</vt:lpstr>
      <vt:lpstr>PowerPoint Presentation</vt:lpstr>
      <vt:lpstr>PowerPoint Presentation</vt:lpstr>
      <vt:lpstr>PowerPoint Presentation</vt:lpstr>
      <vt:lpstr>Dealing with generalization:</vt:lpstr>
      <vt:lpstr>PowerPoint Presentation</vt:lpstr>
      <vt:lpstr>PowerPoint Presentation</vt:lpstr>
      <vt:lpstr>PowerPoint Presentation</vt:lpstr>
      <vt:lpstr>PowerPoint Presentation</vt:lpstr>
      <vt:lpstr>Tasks 1;</vt:lpstr>
      <vt:lpstr>Task 2 ;</vt:lpstr>
      <vt:lpstr>Task 3 ;</vt:lpstr>
      <vt:lpstr>Task 4 ;</vt:lpstr>
      <vt:lpstr>Task 5 ;</vt:lpstr>
      <vt:lpstr>Task 6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construction lab 11:</dc:title>
  <dc:creator>admin istrator</dc:creator>
  <cp:lastModifiedBy>admin istrator</cp:lastModifiedBy>
  <cp:revision>10</cp:revision>
  <dcterms:created xsi:type="dcterms:W3CDTF">2023-12-07T03:53:10Z</dcterms:created>
  <dcterms:modified xsi:type="dcterms:W3CDTF">2023-12-13T09:11:45Z</dcterms:modified>
</cp:coreProperties>
</file>